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66" r:id="rId4"/>
    <p:sldId id="267" r:id="rId5"/>
    <p:sldId id="268" r:id="rId6"/>
    <p:sldId id="269" r:id="rId7"/>
    <p:sldId id="271" r:id="rId8"/>
    <p:sldId id="272" r:id="rId9"/>
    <p:sldId id="273" r:id="rId10"/>
    <p:sldId id="275" r:id="rId11"/>
    <p:sldId id="276" r:id="rId12"/>
    <p:sldId id="274" r:id="rId13"/>
    <p:sldId id="277" r:id="rId14"/>
    <p:sldId id="278" r:id="rId15"/>
    <p:sldId id="280" r:id="rId16"/>
    <p:sldId id="281" r:id="rId17"/>
    <p:sldId id="279" r:id="rId18"/>
    <p:sldId id="270"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Lst>
  <p:sldSz cx="18288000" cy="10287000"/>
  <p:notesSz cx="6858000" cy="9144000"/>
  <p:embeddedFontLst>
    <p:embeddedFont>
      <p:font typeface="Arial Unicode MS" panose="020B0600000101010101" charset="-127"/>
      <p:regular r:id="rId35"/>
    </p:embeddedFont>
    <p:embeddedFont>
      <p:font typeface="Anek Bangla SemiBold" panose="020B0600000101010101" charset="0"/>
      <p:bold r:id="rId36"/>
    </p:embeddedFont>
    <p:embeddedFont>
      <p:font typeface="JetBrains Mono" panose="020B0600000101010101" charset="0"/>
      <p:regular r:id="rId37"/>
      <p:bold r:id="rId38"/>
      <p:italic r:id="rId39"/>
      <p:boldItalic r:id="rId40"/>
    </p:embeddedFont>
    <p:embeddedFont>
      <p:font typeface="나눔스퀘어_ac" panose="020B0600000101010101" pitchFamily="50" charset="-127"/>
      <p:regular r:id="rId41"/>
    </p:embeddedFont>
    <p:embeddedFont>
      <p:font typeface="나눔스퀘어_ac Bold" panose="020B0600000101010101" pitchFamily="50" charset="-127"/>
      <p:bold r:id="rId42"/>
    </p:embeddedFont>
    <p:embeddedFont>
      <p:font typeface="나눔스퀘어_ac ExtraBold" panose="020B0600000101010101" pitchFamily="50" charset="-127"/>
      <p:bold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58CCFF"/>
    <a:srgbClr val="FD8A69"/>
    <a:srgbClr val="9FFB7C"/>
    <a:srgbClr val="FFCD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26" d="100"/>
          <a:sy n="26" d="100"/>
        </p:scale>
        <p:origin x="172" y="4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0.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9.png"/><Relationship Id="rId7" Type="http://schemas.openxmlformats.org/officeDocument/2006/relationships/image" Target="../media/image4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56.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61.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1.png"/><Relationship Id="rId10" Type="http://schemas.openxmlformats.org/officeDocument/2006/relationships/image" Target="../media/image21.png"/><Relationship Id="rId4" Type="http://schemas.openxmlformats.org/officeDocument/2006/relationships/image" Target="../media/image10.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77800" y="977900"/>
            <a:ext cx="18694400" cy="25400"/>
          </a:xfrm>
          <a:prstGeom prst="rect">
            <a:avLst/>
          </a:prstGeom>
        </p:spPr>
      </p:pic>
      <p:pic>
        <p:nvPicPr>
          <p:cNvPr id="3" name="Picture 3"/>
          <p:cNvPicPr>
            <a:picLocks noChangeAspect="1"/>
          </p:cNvPicPr>
          <p:nvPr/>
        </p:nvPicPr>
        <p:blipFill>
          <a:blip r:embed="rId3"/>
          <a:stretch>
            <a:fillRect/>
          </a:stretch>
        </p:blipFill>
        <p:spPr>
          <a:xfrm>
            <a:off x="1435100" y="673100"/>
            <a:ext cx="5118100" cy="711200"/>
          </a:xfrm>
          <a:prstGeom prst="rect">
            <a:avLst/>
          </a:prstGeom>
        </p:spPr>
      </p:pic>
      <p:pic>
        <p:nvPicPr>
          <p:cNvPr id="4" name="Picture 4"/>
          <p:cNvPicPr>
            <a:picLocks noChangeAspect="1"/>
          </p:cNvPicPr>
          <p:nvPr/>
        </p:nvPicPr>
        <p:blipFill>
          <a:blip r:embed="rId4"/>
          <a:stretch>
            <a:fillRect/>
          </a:stretch>
        </p:blipFill>
        <p:spPr>
          <a:xfrm rot="13500000">
            <a:off x="12407900" y="7632700"/>
            <a:ext cx="3352800" cy="3352800"/>
          </a:xfrm>
          <a:prstGeom prst="rect">
            <a:avLst/>
          </a:prstGeom>
        </p:spPr>
      </p:pic>
      <p:pic>
        <p:nvPicPr>
          <p:cNvPr id="5" name="Picture 5"/>
          <p:cNvPicPr>
            <a:picLocks noChangeAspect="1"/>
          </p:cNvPicPr>
          <p:nvPr/>
        </p:nvPicPr>
        <p:blipFill>
          <a:blip r:embed="rId5"/>
          <a:stretch>
            <a:fillRect/>
          </a:stretch>
        </p:blipFill>
        <p:spPr>
          <a:xfrm rot="13500000">
            <a:off x="15494000" y="7632700"/>
            <a:ext cx="3352800" cy="3352800"/>
          </a:xfrm>
          <a:prstGeom prst="rect">
            <a:avLst/>
          </a:prstGeom>
        </p:spPr>
      </p:pic>
      <p:pic>
        <p:nvPicPr>
          <p:cNvPr id="6" name="Picture 6"/>
          <p:cNvPicPr>
            <a:picLocks noChangeAspect="1"/>
          </p:cNvPicPr>
          <p:nvPr/>
        </p:nvPicPr>
        <p:blipFill>
          <a:blip r:embed="rId6"/>
          <a:stretch>
            <a:fillRect/>
          </a:stretch>
        </p:blipFill>
        <p:spPr>
          <a:xfrm rot="13500000">
            <a:off x="9220200" y="7632700"/>
            <a:ext cx="3352800" cy="3352800"/>
          </a:xfrm>
          <a:prstGeom prst="rect">
            <a:avLst/>
          </a:prstGeom>
        </p:spPr>
      </p:pic>
      <p:pic>
        <p:nvPicPr>
          <p:cNvPr id="7" name="Picture 7"/>
          <p:cNvPicPr>
            <a:picLocks noChangeAspect="1"/>
          </p:cNvPicPr>
          <p:nvPr/>
        </p:nvPicPr>
        <p:blipFill>
          <a:blip r:embed="rId7"/>
          <a:stretch>
            <a:fillRect/>
          </a:stretch>
        </p:blipFill>
        <p:spPr>
          <a:xfrm>
            <a:off x="-406400" y="4445000"/>
            <a:ext cx="19062700" cy="25400"/>
          </a:xfrm>
          <a:prstGeom prst="rect">
            <a:avLst/>
          </a:prstGeom>
        </p:spPr>
      </p:pic>
      <p:pic>
        <p:nvPicPr>
          <p:cNvPr id="8" name="Picture 8"/>
          <p:cNvPicPr>
            <a:picLocks noChangeAspect="1"/>
          </p:cNvPicPr>
          <p:nvPr/>
        </p:nvPicPr>
        <p:blipFill>
          <a:blip r:embed="rId2"/>
          <a:stretch>
            <a:fillRect/>
          </a:stretch>
        </p:blipFill>
        <p:spPr>
          <a:xfrm>
            <a:off x="-215900" y="7010400"/>
            <a:ext cx="18694400" cy="25400"/>
          </a:xfrm>
          <a:prstGeom prst="rect">
            <a:avLst/>
          </a:prstGeom>
        </p:spPr>
      </p:pic>
      <p:sp>
        <p:nvSpPr>
          <p:cNvPr id="9" name="TextBox 9"/>
          <p:cNvSpPr txBox="1"/>
          <p:nvPr/>
        </p:nvSpPr>
        <p:spPr>
          <a:xfrm>
            <a:off x="1612900" y="749300"/>
            <a:ext cx="4762500" cy="571500"/>
          </a:xfrm>
          <a:prstGeom prst="rect">
            <a:avLst/>
          </a:prstGeom>
        </p:spPr>
        <p:txBody>
          <a:bodyPr lIns="0" tIns="0" rIns="0" bIns="0" rtlCol="0" anchor="t"/>
          <a:lstStyle/>
          <a:p>
            <a:pPr lvl="0" algn="ctr">
              <a:lnSpc>
                <a:spcPct val="116199"/>
              </a:lnSpc>
            </a:pPr>
            <a:r>
              <a:rPr lang="en-US" altLang="ko-KR" sz="3200" b="0" i="0" u="none" strike="noStrike">
                <a:solidFill>
                  <a:srgbClr val="000000"/>
                </a:solidFill>
                <a:latin typeface="나눔스퀘어_ac Bold" panose="020B0600000101010101" pitchFamily="50" charset="-127"/>
                <a:ea typeface="나눔스퀘어_ac Bold" panose="020B0600000101010101" pitchFamily="50" charset="-127"/>
              </a:rPr>
              <a:t>Capstone Design Project</a:t>
            </a:r>
            <a:endParaRPr lang="ko-KR" sz="32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10" name="TextBox 10"/>
          <p:cNvSpPr txBox="1"/>
          <p:nvPr/>
        </p:nvSpPr>
        <p:spPr>
          <a:xfrm>
            <a:off x="1828800" y="2209800"/>
            <a:ext cx="15900400" cy="2667000"/>
          </a:xfrm>
          <a:prstGeom prst="rect">
            <a:avLst/>
          </a:prstGeom>
        </p:spPr>
        <p:txBody>
          <a:bodyPr lIns="0" tIns="0" rIns="0" bIns="0" rtlCol="0" anchor="ctr"/>
          <a:lstStyle/>
          <a:p>
            <a:pPr lvl="0" algn="l">
              <a:lnSpc>
                <a:spcPct val="99600"/>
              </a:lnSpc>
            </a:pPr>
            <a:r>
              <a:rPr lang="en-US" altLang="ko-KR" sz="9600" spc="-200">
                <a:solidFill>
                  <a:srgbClr val="000000"/>
                </a:solidFill>
                <a:latin typeface="Arial Unicode MS" panose="020B0604020202020204" pitchFamily="50" charset="-127"/>
                <a:ea typeface="Arial Unicode MS" panose="020B0604020202020204" pitchFamily="50" charset="-127"/>
              </a:rPr>
              <a:t>Midterm Progress</a:t>
            </a:r>
            <a:endParaRPr lang="ko-KR" sz="9600" b="0" i="0" u="none" strike="noStrike" spc="-200">
              <a:solidFill>
                <a:srgbClr val="000000"/>
              </a:solidFill>
              <a:latin typeface="Arial Unicode MS" panose="020B0604020202020204" pitchFamily="50" charset="-127"/>
              <a:ea typeface="Arial Unicode MS" panose="020B0604020202020204" pitchFamily="50" charset="-127"/>
            </a:endParaRPr>
          </a:p>
        </p:txBody>
      </p:sp>
      <p:sp>
        <p:nvSpPr>
          <p:cNvPr id="11" name="TextBox 11"/>
          <p:cNvSpPr txBox="1"/>
          <p:nvPr/>
        </p:nvSpPr>
        <p:spPr>
          <a:xfrm>
            <a:off x="1663700" y="4241800"/>
            <a:ext cx="16471900" cy="2794000"/>
          </a:xfrm>
          <a:prstGeom prst="rect">
            <a:avLst/>
          </a:prstGeom>
        </p:spPr>
        <p:txBody>
          <a:bodyPr lIns="0" tIns="0" rIns="0" bIns="0" rtlCol="0" anchor="ctr"/>
          <a:lstStyle/>
          <a:p>
            <a:pPr lvl="0" algn="l">
              <a:lnSpc>
                <a:spcPct val="99600"/>
              </a:lnSpc>
            </a:pPr>
            <a:r>
              <a:rPr lang="en-US" altLang="ko-KR" sz="13100" b="0" i="0" u="none" strike="noStrike" spc="-200">
                <a:solidFill>
                  <a:srgbClr val="000000"/>
                </a:solidFill>
                <a:latin typeface="나눔스퀘어_ac ExtraBold" panose="020B0600000101010101" pitchFamily="50" charset="-127"/>
                <a:ea typeface="나눔스퀘어_ac ExtraBold" panose="020B0600000101010101" pitchFamily="50" charset="-127"/>
              </a:rPr>
              <a:t>Perfect StudyMate</a:t>
            </a:r>
            <a:endParaRPr lang="ko-KR" sz="13100" b="0" i="0" u="none" strike="noStrike" spc="-200">
              <a:solidFill>
                <a:srgbClr val="000000"/>
              </a:solidFill>
              <a:latin typeface="나눔스퀘어_ac ExtraBold" panose="020B0600000101010101" pitchFamily="50" charset="-127"/>
              <a:ea typeface="나눔스퀘어_ac ExtraBold" panose="020B0600000101010101" pitchFamily="50" charset="-127"/>
            </a:endParaRPr>
          </a:p>
        </p:txBody>
      </p:sp>
      <p:sp>
        <p:nvSpPr>
          <p:cNvPr id="13" name="TextBox 13"/>
          <p:cNvSpPr txBox="1"/>
          <p:nvPr/>
        </p:nvSpPr>
        <p:spPr>
          <a:xfrm>
            <a:off x="549910" y="8858250"/>
            <a:ext cx="8559800" cy="901700"/>
          </a:xfrm>
          <a:prstGeom prst="rect">
            <a:avLst/>
          </a:prstGeom>
        </p:spPr>
        <p:txBody>
          <a:bodyPr lIns="0" tIns="0" rIns="0" bIns="0" rtlCol="0" anchor="t"/>
          <a:lstStyle/>
          <a:p>
            <a:pPr lvl="0" algn="l">
              <a:lnSpc>
                <a:spcPct val="116199"/>
              </a:lnSpc>
            </a:pPr>
            <a:r>
              <a:rPr lang="en-US" altLang="ko-KR" sz="2500" b="0" i="0" u="none" strike="noStrike">
                <a:solidFill>
                  <a:srgbClr val="000000"/>
                </a:solidFill>
                <a:latin typeface="나눔스퀘어_ac Bold" panose="020B0600000101010101" pitchFamily="50" charset="-127"/>
                <a:ea typeface="나눔스퀘어_ac Bold" panose="020B0600000101010101" pitchFamily="50" charset="-127"/>
              </a:rPr>
              <a:t>Team k</a:t>
            </a:r>
          </a:p>
          <a:p>
            <a:pPr>
              <a:lnSpc>
                <a:spcPct val="116199"/>
              </a:lnSpc>
            </a:pPr>
            <a:r>
              <a:rPr lang="en-US" altLang="ko-KR" sz="2800">
                <a:solidFill>
                  <a:srgbClr val="000000">
                    <a:alpha val="60000"/>
                  </a:srgbClr>
                </a:solidFill>
                <a:ea typeface="Arial Unicode MS" panose="020B0604020202020204" pitchFamily="50" charset="-127"/>
              </a:rPr>
              <a:t>Juyong Rhee | Yewon Chun | Jihee Hwang | Jorge Alcorta</a:t>
            </a:r>
            <a:endParaRPr lang="ko-KR" altLang="ko-KR" sz="2800">
              <a:solidFill>
                <a:srgbClr val="000000">
                  <a:alpha val="60000"/>
                </a:srgbClr>
              </a:solidFill>
              <a:ea typeface="Arial Unicode MS" panose="020B0604020202020204" pitchFamily="50" charset="-127"/>
            </a:endParaRPr>
          </a:p>
          <a:p>
            <a:pPr lvl="0" algn="l">
              <a:lnSpc>
                <a:spcPct val="116199"/>
              </a:lnSpc>
            </a:pPr>
            <a:endParaRPr lang="ko-KR" sz="25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tretch>
            <a:fillRect/>
          </a:stretch>
        </p:blipFill>
        <p:spPr>
          <a:xfrm rot="10800000">
            <a:off x="647700" y="9283700"/>
            <a:ext cx="17030700" cy="25400"/>
          </a:xfrm>
          <a:prstGeom prst="rect">
            <a:avLst/>
          </a:prstGeom>
        </p:spPr>
      </p:pic>
      <p:pic>
        <p:nvPicPr>
          <p:cNvPr id="7" name="Picture 7"/>
          <p:cNvPicPr>
            <a:picLocks noChangeAspect="1"/>
          </p:cNvPicPr>
          <p:nvPr/>
        </p:nvPicPr>
        <p:blipFill>
          <a:blip r:embed="rId3"/>
          <a:stretch>
            <a:fillRect/>
          </a:stretch>
        </p:blipFill>
        <p:spPr>
          <a:xfrm>
            <a:off x="63500" y="1193800"/>
            <a:ext cx="18402300" cy="25400"/>
          </a:xfrm>
          <a:prstGeom prst="rect">
            <a:avLst/>
          </a:prstGeom>
        </p:spPr>
      </p:pic>
      <p:pic>
        <p:nvPicPr>
          <p:cNvPr id="8" name="Picture 8"/>
          <p:cNvPicPr>
            <a:picLocks noChangeAspect="1"/>
          </p:cNvPicPr>
          <p:nvPr/>
        </p:nvPicPr>
        <p:blipFill>
          <a:blip r:embed="rId4"/>
          <a:stretch>
            <a:fillRect/>
          </a:stretch>
        </p:blipFill>
        <p:spPr>
          <a:xfrm>
            <a:off x="-812800" y="666750"/>
            <a:ext cx="7975600" cy="1130300"/>
          </a:xfrm>
          <a:prstGeom prst="rect">
            <a:avLst/>
          </a:prstGeom>
        </p:spPr>
      </p:pic>
      <p:pic>
        <p:nvPicPr>
          <p:cNvPr id="9" name="Picture 9"/>
          <p:cNvPicPr>
            <a:picLocks noChangeAspect="1"/>
          </p:cNvPicPr>
          <p:nvPr/>
        </p:nvPicPr>
        <p:blipFill>
          <a:blip r:embed="rId5"/>
          <a:stretch>
            <a:fillRect/>
          </a:stretch>
        </p:blipFill>
        <p:spPr>
          <a:xfrm rot="-13500000">
            <a:off x="5994400" y="774700"/>
            <a:ext cx="838200" cy="838200"/>
          </a:xfrm>
          <a:prstGeom prst="rect">
            <a:avLst/>
          </a:prstGeom>
        </p:spPr>
      </p:pic>
      <p:sp>
        <p:nvSpPr>
          <p:cNvPr id="16" name="TextBox 16"/>
          <p:cNvSpPr txBox="1"/>
          <p:nvPr/>
        </p:nvSpPr>
        <p:spPr>
          <a:xfrm>
            <a:off x="-76200" y="876300"/>
            <a:ext cx="6311900" cy="736600"/>
          </a:xfrm>
          <a:prstGeom prst="rect">
            <a:avLst/>
          </a:prstGeom>
        </p:spPr>
        <p:txBody>
          <a:bodyPr lIns="0" tIns="0" rIns="0" bIns="0" rtlCol="0" anchor="t"/>
          <a:lstStyle/>
          <a:p>
            <a:pPr lvl="0" algn="ctr">
              <a:lnSpc>
                <a:spcPct val="116199"/>
              </a:lnSpc>
            </a:pPr>
            <a:r>
              <a:rPr lang="en-US" altLang="ko-KR" sz="4000">
                <a:solidFill>
                  <a:srgbClr val="000000"/>
                </a:solidFill>
                <a:latin typeface="나눔스퀘어_ac Bold" panose="020B0600000101010101" pitchFamily="50" charset="-127"/>
                <a:ea typeface="나눔스퀘어_ac Bold" panose="020B0600000101010101" pitchFamily="50" charset="-127"/>
              </a:rPr>
              <a:t>AI Model Development</a:t>
            </a:r>
            <a:endParaRPr lang="ko-KR" sz="40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36" name="직사각형 35"/>
          <p:cNvSpPr/>
          <p:nvPr/>
        </p:nvSpPr>
        <p:spPr>
          <a:xfrm>
            <a:off x="1143000" y="1943100"/>
            <a:ext cx="8534400" cy="759952"/>
          </a:xfrm>
          <a:prstGeom prst="rect">
            <a:avLst/>
          </a:prstGeom>
        </p:spPr>
        <p:txBody>
          <a:bodyPr wrap="square">
            <a:spAutoFit/>
          </a:bodyPr>
          <a:lstStyle/>
          <a:p>
            <a:pPr>
              <a:lnSpc>
                <a:spcPct val="150000"/>
              </a:lnSpc>
            </a:pPr>
            <a:r>
              <a:rPr lang="en-US" altLang="ko-KR" sz="3200">
                <a:latin typeface="나눔스퀘어_ac Bold" panose="020B0600000101010101" pitchFamily="50" charset="-127"/>
                <a:ea typeface="나눔스퀘어_ac Bold" panose="020B0600000101010101" pitchFamily="50" charset="-127"/>
              </a:rPr>
              <a:t>Code Overview &amp; Functionalities</a:t>
            </a:r>
            <a:endParaRPr lang="ko-KR" altLang="en-US" sz="3200">
              <a:latin typeface="나눔스퀘어_ac Bold" panose="020B0600000101010101" pitchFamily="50" charset="-127"/>
              <a:ea typeface="나눔스퀘어_ac Bold" panose="020B0600000101010101" pitchFamily="50" charset="-127"/>
            </a:endParaRPr>
          </a:p>
        </p:txBody>
      </p:sp>
      <p:sp>
        <p:nvSpPr>
          <p:cNvPr id="3" name="직사각형 2"/>
          <p:cNvSpPr/>
          <p:nvPr/>
        </p:nvSpPr>
        <p:spPr>
          <a:xfrm>
            <a:off x="923544" y="2085639"/>
            <a:ext cx="108000" cy="659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p:cNvPicPr>
            <a:picLocks noChangeAspect="1"/>
          </p:cNvPicPr>
          <p:nvPr/>
        </p:nvPicPr>
        <p:blipFill>
          <a:blip r:embed="rId6"/>
          <a:stretch>
            <a:fillRect/>
          </a:stretch>
        </p:blipFill>
        <p:spPr>
          <a:xfrm>
            <a:off x="-76200" y="2903903"/>
            <a:ext cx="10457597" cy="5049012"/>
          </a:xfrm>
          <a:prstGeom prst="rect">
            <a:avLst/>
          </a:prstGeom>
        </p:spPr>
      </p:pic>
      <p:sp>
        <p:nvSpPr>
          <p:cNvPr id="21" name="TextBox 20"/>
          <p:cNvSpPr txBox="1"/>
          <p:nvPr/>
        </p:nvSpPr>
        <p:spPr>
          <a:xfrm>
            <a:off x="2362200" y="7429500"/>
            <a:ext cx="5181600" cy="461665"/>
          </a:xfrm>
          <a:prstGeom prst="rect">
            <a:avLst/>
          </a:prstGeom>
          <a:noFill/>
        </p:spPr>
        <p:txBody>
          <a:bodyPr wrap="square" rtlCol="0">
            <a:spAutoFit/>
          </a:bodyPr>
          <a:lstStyle/>
          <a:p>
            <a:pPr algn="ctr"/>
            <a:r>
              <a:rPr lang="en-US" altLang="ko-KR" sz="2400">
                <a:latin typeface="나눔스퀘어_ac Bold" panose="020B0600000101010101" pitchFamily="50" charset="-127"/>
                <a:ea typeface="나눔스퀘어_ac Bold" panose="020B0600000101010101" pitchFamily="50" charset="-127"/>
              </a:rPr>
              <a:t>▲ Chunk loaded documents</a:t>
            </a:r>
            <a:endParaRPr lang="ko-KR" altLang="en-US" sz="2400">
              <a:latin typeface="나눔스퀘어_ac Bold" panose="020B0600000101010101" pitchFamily="50" charset="-127"/>
              <a:ea typeface="나눔스퀘어_ac Bold" panose="020B0600000101010101" pitchFamily="50" charset="-127"/>
            </a:endParaRPr>
          </a:p>
        </p:txBody>
      </p:sp>
      <p:sp>
        <p:nvSpPr>
          <p:cNvPr id="22" name="직사각형 21"/>
          <p:cNvSpPr/>
          <p:nvPr/>
        </p:nvSpPr>
        <p:spPr>
          <a:xfrm>
            <a:off x="10077568" y="3766415"/>
            <a:ext cx="7600832" cy="3323987"/>
          </a:xfrm>
          <a:prstGeom prst="rect">
            <a:avLst/>
          </a:prstGeom>
        </p:spPr>
        <p:txBody>
          <a:bodyPr wrap="square">
            <a:spAutoFit/>
          </a:bodyPr>
          <a:lstStyle/>
          <a:p>
            <a:pPr algn="ctr">
              <a:lnSpc>
                <a:spcPct val="150000"/>
              </a:lnSpc>
            </a:pPr>
            <a:r>
              <a:rPr lang="en-US" altLang="ko-KR" sz="2800">
                <a:latin typeface="나눔스퀘어_ac" panose="020B0600000101010101" pitchFamily="50" charset="-127"/>
                <a:ea typeface="나눔스퀘어_ac" panose="020B0600000101010101" pitchFamily="50" charset="-127"/>
              </a:rPr>
              <a:t>We use </a:t>
            </a:r>
            <a:r>
              <a:rPr lang="en-US" altLang="ko-KR" sz="2800">
                <a:latin typeface="나눔스퀘어_ac Bold" panose="020B0600000101010101" pitchFamily="50" charset="-127"/>
                <a:ea typeface="나눔스퀘어_ac Bold" panose="020B0600000101010101" pitchFamily="50" charset="-127"/>
              </a:rPr>
              <a:t>RecursiveCharacterTextSplitter</a:t>
            </a:r>
          </a:p>
          <a:p>
            <a:pPr algn="ctr">
              <a:lnSpc>
                <a:spcPct val="150000"/>
              </a:lnSpc>
            </a:pPr>
            <a:r>
              <a:rPr lang="en-US" altLang="ko-KR" sz="2800">
                <a:latin typeface="나눔스퀘어_ac" panose="020B0600000101010101" pitchFamily="50" charset="-127"/>
                <a:ea typeface="나눔스퀘어_ac" panose="020B0600000101010101" pitchFamily="50" charset="-127"/>
              </a:rPr>
              <a:t>for split our loaded documents.</a:t>
            </a:r>
          </a:p>
          <a:p>
            <a:pPr algn="ctr">
              <a:lnSpc>
                <a:spcPct val="150000"/>
              </a:lnSpc>
            </a:pPr>
            <a:endParaRPr lang="en-US" altLang="ko-KR" sz="2800">
              <a:latin typeface="나눔스퀘어_ac" panose="020B0600000101010101" pitchFamily="50" charset="-127"/>
              <a:ea typeface="나눔스퀘어_ac" panose="020B0600000101010101" pitchFamily="50" charset="-127"/>
            </a:endParaRPr>
          </a:p>
          <a:p>
            <a:pPr algn="ctr">
              <a:lnSpc>
                <a:spcPct val="150000"/>
              </a:lnSpc>
            </a:pPr>
            <a:r>
              <a:rPr lang="en-US" altLang="ko-KR" sz="2800">
                <a:latin typeface="나눔스퀘어_ac" panose="020B0600000101010101" pitchFamily="50" charset="-127"/>
                <a:ea typeface="나눔스퀘어_ac" panose="020B0600000101010101" pitchFamily="50" charset="-127"/>
              </a:rPr>
              <a:t>We’re going to try another splitter algorithms soon and compare the performances!</a:t>
            </a:r>
          </a:p>
        </p:txBody>
      </p:sp>
      <p:cxnSp>
        <p:nvCxnSpPr>
          <p:cNvPr id="24" name="직선 연결선 23"/>
          <p:cNvCxnSpPr/>
          <p:nvPr/>
        </p:nvCxnSpPr>
        <p:spPr>
          <a:xfrm>
            <a:off x="13877984" y="5244367"/>
            <a:ext cx="0" cy="493335"/>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572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tretch>
            <a:fillRect/>
          </a:stretch>
        </p:blipFill>
        <p:spPr>
          <a:xfrm rot="10800000">
            <a:off x="647700" y="9283700"/>
            <a:ext cx="17030700" cy="25400"/>
          </a:xfrm>
          <a:prstGeom prst="rect">
            <a:avLst/>
          </a:prstGeom>
        </p:spPr>
      </p:pic>
      <p:pic>
        <p:nvPicPr>
          <p:cNvPr id="7" name="Picture 7"/>
          <p:cNvPicPr>
            <a:picLocks noChangeAspect="1"/>
          </p:cNvPicPr>
          <p:nvPr/>
        </p:nvPicPr>
        <p:blipFill>
          <a:blip r:embed="rId3"/>
          <a:stretch>
            <a:fillRect/>
          </a:stretch>
        </p:blipFill>
        <p:spPr>
          <a:xfrm>
            <a:off x="63500" y="1193800"/>
            <a:ext cx="18402300" cy="25400"/>
          </a:xfrm>
          <a:prstGeom prst="rect">
            <a:avLst/>
          </a:prstGeom>
        </p:spPr>
      </p:pic>
      <p:pic>
        <p:nvPicPr>
          <p:cNvPr id="8" name="Picture 8"/>
          <p:cNvPicPr>
            <a:picLocks noChangeAspect="1"/>
          </p:cNvPicPr>
          <p:nvPr/>
        </p:nvPicPr>
        <p:blipFill>
          <a:blip r:embed="rId4"/>
          <a:stretch>
            <a:fillRect/>
          </a:stretch>
        </p:blipFill>
        <p:spPr>
          <a:xfrm>
            <a:off x="-812800" y="666750"/>
            <a:ext cx="7975600" cy="1130300"/>
          </a:xfrm>
          <a:prstGeom prst="rect">
            <a:avLst/>
          </a:prstGeom>
        </p:spPr>
      </p:pic>
      <p:pic>
        <p:nvPicPr>
          <p:cNvPr id="9" name="Picture 9"/>
          <p:cNvPicPr>
            <a:picLocks noChangeAspect="1"/>
          </p:cNvPicPr>
          <p:nvPr/>
        </p:nvPicPr>
        <p:blipFill>
          <a:blip r:embed="rId5"/>
          <a:stretch>
            <a:fillRect/>
          </a:stretch>
        </p:blipFill>
        <p:spPr>
          <a:xfrm rot="-13500000">
            <a:off x="5994400" y="774700"/>
            <a:ext cx="838200" cy="838200"/>
          </a:xfrm>
          <a:prstGeom prst="rect">
            <a:avLst/>
          </a:prstGeom>
        </p:spPr>
      </p:pic>
      <p:sp>
        <p:nvSpPr>
          <p:cNvPr id="16" name="TextBox 16"/>
          <p:cNvSpPr txBox="1"/>
          <p:nvPr/>
        </p:nvSpPr>
        <p:spPr>
          <a:xfrm>
            <a:off x="-76200" y="876300"/>
            <a:ext cx="6311900" cy="736600"/>
          </a:xfrm>
          <a:prstGeom prst="rect">
            <a:avLst/>
          </a:prstGeom>
        </p:spPr>
        <p:txBody>
          <a:bodyPr lIns="0" tIns="0" rIns="0" bIns="0" rtlCol="0" anchor="t"/>
          <a:lstStyle/>
          <a:p>
            <a:pPr lvl="0" algn="ctr">
              <a:lnSpc>
                <a:spcPct val="116199"/>
              </a:lnSpc>
            </a:pPr>
            <a:r>
              <a:rPr lang="en-US" altLang="ko-KR" sz="4000">
                <a:solidFill>
                  <a:srgbClr val="000000"/>
                </a:solidFill>
                <a:latin typeface="나눔스퀘어_ac Bold" panose="020B0600000101010101" pitchFamily="50" charset="-127"/>
                <a:ea typeface="나눔스퀘어_ac Bold" panose="020B0600000101010101" pitchFamily="50" charset="-127"/>
              </a:rPr>
              <a:t>AI Model Development</a:t>
            </a:r>
            <a:endParaRPr lang="ko-KR" sz="40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36" name="직사각형 35"/>
          <p:cNvSpPr/>
          <p:nvPr/>
        </p:nvSpPr>
        <p:spPr>
          <a:xfrm>
            <a:off x="1143000" y="1943100"/>
            <a:ext cx="8534400" cy="759952"/>
          </a:xfrm>
          <a:prstGeom prst="rect">
            <a:avLst/>
          </a:prstGeom>
        </p:spPr>
        <p:txBody>
          <a:bodyPr wrap="square">
            <a:spAutoFit/>
          </a:bodyPr>
          <a:lstStyle/>
          <a:p>
            <a:pPr>
              <a:lnSpc>
                <a:spcPct val="150000"/>
              </a:lnSpc>
            </a:pPr>
            <a:r>
              <a:rPr lang="en-US" altLang="ko-KR" sz="3200">
                <a:latin typeface="나눔스퀘어_ac Bold" panose="020B0600000101010101" pitchFamily="50" charset="-127"/>
                <a:ea typeface="나눔스퀘어_ac Bold" panose="020B0600000101010101" pitchFamily="50" charset="-127"/>
              </a:rPr>
              <a:t>Vector Database</a:t>
            </a:r>
            <a:endParaRPr lang="ko-KR" altLang="en-US" sz="3200">
              <a:latin typeface="나눔스퀘어_ac Bold" panose="020B0600000101010101" pitchFamily="50" charset="-127"/>
              <a:ea typeface="나눔스퀘어_ac Bold" panose="020B0600000101010101" pitchFamily="50" charset="-127"/>
            </a:endParaRPr>
          </a:p>
        </p:txBody>
      </p:sp>
      <p:sp>
        <p:nvSpPr>
          <p:cNvPr id="3" name="직사각형 2"/>
          <p:cNvSpPr/>
          <p:nvPr/>
        </p:nvSpPr>
        <p:spPr>
          <a:xfrm>
            <a:off x="923544" y="2085639"/>
            <a:ext cx="108000" cy="659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p:cNvSpPr/>
          <p:nvPr/>
        </p:nvSpPr>
        <p:spPr>
          <a:xfrm>
            <a:off x="1031544" y="2849102"/>
            <a:ext cx="16646856" cy="1384995"/>
          </a:xfrm>
          <a:prstGeom prst="rect">
            <a:avLst/>
          </a:prstGeom>
        </p:spPr>
        <p:txBody>
          <a:bodyPr wrap="square">
            <a:spAutoFit/>
          </a:bodyPr>
          <a:lstStyle/>
          <a:p>
            <a:pPr>
              <a:lnSpc>
                <a:spcPct val="150000"/>
              </a:lnSpc>
            </a:pPr>
            <a:r>
              <a:rPr lang="ko-KR" altLang="en-US" sz="2800">
                <a:latin typeface="나눔스퀘어_ac" panose="020B0600000101010101" pitchFamily="50" charset="-127"/>
                <a:ea typeface="나눔스퀘어_ac" panose="020B0600000101010101" pitchFamily="50" charset="-127"/>
              </a:rPr>
              <a:t>The vector database </a:t>
            </a:r>
            <a:r>
              <a:rPr lang="en-US" altLang="ko-KR" sz="2800">
                <a:latin typeface="나눔스퀘어_ac" panose="020B0600000101010101" pitchFamily="50" charset="-127"/>
                <a:ea typeface="나눔스퀘어_ac" panose="020B0600000101010101" pitchFamily="50" charset="-127"/>
              </a:rPr>
              <a:t>is</a:t>
            </a:r>
            <a:r>
              <a:rPr lang="ko-KR" altLang="en-US" sz="2800">
                <a:latin typeface="나눔스퀘어_ac" panose="020B0600000101010101" pitchFamily="50" charset="-127"/>
                <a:ea typeface="나눔스퀘어_ac" panose="020B0600000101010101" pitchFamily="50" charset="-127"/>
              </a:rPr>
              <a:t> specialized in storing vector-type data and quickly calculating their similarity.</a:t>
            </a:r>
            <a:endParaRPr lang="en-US" altLang="ko-KR" sz="2800">
              <a:latin typeface="나눔스퀘어_ac" panose="020B0600000101010101" pitchFamily="50" charset="-127"/>
              <a:ea typeface="나눔스퀘어_ac" panose="020B0600000101010101" pitchFamily="50" charset="-127"/>
            </a:endParaRPr>
          </a:p>
          <a:p>
            <a:pPr>
              <a:lnSpc>
                <a:spcPct val="150000"/>
              </a:lnSpc>
            </a:pPr>
            <a:r>
              <a:rPr lang="en-US" altLang="ko-KR" sz="2800">
                <a:latin typeface="나눔스퀘어_ac" panose="020B0600000101010101" pitchFamily="50" charset="-127"/>
                <a:ea typeface="나눔스퀘어_ac" panose="020B0600000101010101" pitchFamily="50" charset="-127"/>
              </a:rPr>
              <a:t>Because of this powerful advantage, vector databases are mainly used to store natural languagedata.</a:t>
            </a:r>
            <a:endParaRPr lang="ko-KR" altLang="en-US" sz="2800">
              <a:latin typeface="나눔스퀘어_ac" panose="020B0600000101010101" pitchFamily="50" charset="-127"/>
              <a:ea typeface="나눔스퀘어_ac" panose="020B0600000101010101" pitchFamily="50" charset="-127"/>
            </a:endParaRPr>
          </a:p>
        </p:txBody>
      </p:sp>
      <p:pic>
        <p:nvPicPr>
          <p:cNvPr id="9220" name="Picture 4" descr="前から見たノートパソコンのイラスト"/>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700" y="4635582"/>
            <a:ext cx="5334000" cy="405384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Build Semantic search applications using Open Source Vector database  ChromaDB | by Avikumar Talaviya | AI Science | 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57400" y="5309432"/>
            <a:ext cx="2971800" cy="1918742"/>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p:cNvSpPr/>
          <p:nvPr/>
        </p:nvSpPr>
        <p:spPr>
          <a:xfrm>
            <a:off x="6428740" y="4635582"/>
            <a:ext cx="7543800" cy="738664"/>
          </a:xfrm>
          <a:prstGeom prst="rect">
            <a:avLst/>
          </a:prstGeom>
        </p:spPr>
        <p:txBody>
          <a:bodyPr wrap="square">
            <a:spAutoFit/>
          </a:bodyPr>
          <a:lstStyle/>
          <a:p>
            <a:pPr>
              <a:lnSpc>
                <a:spcPct val="150000"/>
              </a:lnSpc>
            </a:pPr>
            <a:r>
              <a:rPr lang="en-US" altLang="ko-KR" sz="2800">
                <a:latin typeface="나눔스퀘어_ac" panose="020B0600000101010101" pitchFamily="50" charset="-127"/>
                <a:ea typeface="나눔스퀘어_ac" panose="020B0600000101010101" pitchFamily="50" charset="-127"/>
              </a:rPr>
              <a:t>We choose </a:t>
            </a:r>
            <a:r>
              <a:rPr lang="en-US" altLang="ko-KR" sz="2800">
                <a:latin typeface="나눔스퀘어_ac Bold" panose="020B0600000101010101" pitchFamily="50" charset="-127"/>
                <a:ea typeface="나눔스퀘어_ac Bold" panose="020B0600000101010101" pitchFamily="50" charset="-127"/>
              </a:rPr>
              <a:t>ChromaDB</a:t>
            </a:r>
            <a:r>
              <a:rPr lang="en-US" altLang="ko-KR" sz="2800">
                <a:latin typeface="나눔스퀘어_ac" panose="020B0600000101010101" pitchFamily="50" charset="-127"/>
                <a:ea typeface="나눔스퀘어_ac" panose="020B0600000101010101" pitchFamily="50" charset="-127"/>
              </a:rPr>
              <a:t> as a vector Database</a:t>
            </a:r>
            <a:endParaRPr lang="ko-KR" altLang="en-US" sz="2800">
              <a:latin typeface="나눔스퀘어_ac" panose="020B0600000101010101" pitchFamily="50" charset="-127"/>
              <a:ea typeface="나눔스퀘어_ac" panose="020B0600000101010101" pitchFamily="50" charset="-127"/>
            </a:endParaRPr>
          </a:p>
        </p:txBody>
      </p:sp>
      <p:sp>
        <p:nvSpPr>
          <p:cNvPr id="5" name="TextBox 4"/>
          <p:cNvSpPr txBox="1"/>
          <p:nvPr/>
        </p:nvSpPr>
        <p:spPr>
          <a:xfrm>
            <a:off x="6553200" y="5448300"/>
            <a:ext cx="11226800" cy="3323987"/>
          </a:xfrm>
          <a:prstGeom prst="rect">
            <a:avLst/>
          </a:prstGeom>
          <a:noFill/>
        </p:spPr>
        <p:txBody>
          <a:bodyPr wrap="square" rtlCol="0">
            <a:spAutoFit/>
          </a:bodyPr>
          <a:lstStyle/>
          <a:p>
            <a:pPr>
              <a:lnSpc>
                <a:spcPct val="150000"/>
              </a:lnSpc>
            </a:pPr>
            <a:r>
              <a:rPr lang="en-US" altLang="ko-KR" sz="2800">
                <a:latin typeface="나눔스퀘어_ac" panose="020B0600000101010101" pitchFamily="50" charset="-127"/>
                <a:ea typeface="나눔스퀘어_ac" panose="020B0600000101010101" pitchFamily="50" charset="-127"/>
              </a:rPr>
              <a:t>1. Ease of use and Setup</a:t>
            </a:r>
          </a:p>
          <a:p>
            <a:pPr>
              <a:lnSpc>
                <a:spcPct val="150000"/>
              </a:lnSpc>
            </a:pPr>
            <a:r>
              <a:rPr lang="en-US" altLang="ko-KR" sz="2800">
                <a:latin typeface="나눔스퀘어_ac" panose="020B0600000101010101" pitchFamily="50" charset="-127"/>
                <a:ea typeface="나눔스퀘어_ac" panose="020B0600000101010101" pitchFamily="50" charset="-127"/>
              </a:rPr>
              <a:t>	</a:t>
            </a:r>
            <a:r>
              <a:rPr lang="en-US" altLang="ko-KR" sz="2000">
                <a:latin typeface="나눔스퀘어_ac" panose="020B0600000101010101" pitchFamily="50" charset="-127"/>
                <a:ea typeface="나눔스퀘어_ac" panose="020B0600000101010101" pitchFamily="50" charset="-127"/>
              </a:rPr>
              <a:t>- just type pip install chromadb !</a:t>
            </a:r>
          </a:p>
          <a:p>
            <a:pPr>
              <a:lnSpc>
                <a:spcPct val="150000"/>
              </a:lnSpc>
            </a:pPr>
            <a:r>
              <a:rPr lang="en-US" altLang="ko-KR" sz="2800">
                <a:latin typeface="나눔스퀘어_ac" panose="020B0600000101010101" pitchFamily="50" charset="-127"/>
                <a:ea typeface="나눔스퀘어_ac" panose="020B0600000101010101" pitchFamily="50" charset="-127"/>
              </a:rPr>
              <a:t>2. High Integrity with other frameworks</a:t>
            </a:r>
          </a:p>
          <a:p>
            <a:pPr>
              <a:lnSpc>
                <a:spcPct val="150000"/>
              </a:lnSpc>
            </a:pPr>
            <a:r>
              <a:rPr lang="en-US" altLang="ko-KR" sz="2800">
                <a:latin typeface="나눔스퀘어_ac" panose="020B0600000101010101" pitchFamily="50" charset="-127"/>
                <a:ea typeface="나눔스퀘어_ac" panose="020B0600000101010101" pitchFamily="50" charset="-127"/>
              </a:rPr>
              <a:t>3. Full-featured</a:t>
            </a:r>
          </a:p>
          <a:p>
            <a:pPr>
              <a:lnSpc>
                <a:spcPct val="150000"/>
              </a:lnSpc>
            </a:pPr>
            <a:r>
              <a:rPr lang="en-US" altLang="ko-KR" sz="2800">
                <a:latin typeface="나눔스퀘어_ac" panose="020B0600000101010101" pitchFamily="50" charset="-127"/>
                <a:ea typeface="나눔스퀘어_ac" panose="020B0600000101010101" pitchFamily="50" charset="-127"/>
              </a:rPr>
              <a:t>	- </a:t>
            </a:r>
            <a:r>
              <a:rPr lang="en-US" altLang="ko-KR" sz="2000">
                <a:latin typeface="나눔스퀘어_ac" panose="020B0600000101010101" pitchFamily="50" charset="-127"/>
                <a:ea typeface="나눔스퀘어_ac" panose="020B0600000101010101" pitchFamily="50" charset="-127"/>
              </a:rPr>
              <a:t>vector search, document storage, metadata filtering, multi-modal retrieval … </a:t>
            </a:r>
            <a:endParaRPr lang="ko-KR" altLang="en-US" sz="2000">
              <a:latin typeface="나눔스퀘어_ac" panose="020B0600000101010101" pitchFamily="50" charset="-127"/>
              <a:ea typeface="나눔스퀘어_ac" panose="020B0600000101010101" pitchFamily="50" charset="-127"/>
            </a:endParaRPr>
          </a:p>
        </p:txBody>
      </p:sp>
    </p:spTree>
    <p:extLst>
      <p:ext uri="{BB962C8B-B14F-4D97-AF65-F5344CB8AC3E}">
        <p14:creationId xmlns:p14="http://schemas.microsoft.com/office/powerpoint/2010/main" val="2898848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tretch>
            <a:fillRect/>
          </a:stretch>
        </p:blipFill>
        <p:spPr>
          <a:xfrm rot="10800000">
            <a:off x="647700" y="9283700"/>
            <a:ext cx="17030700" cy="25400"/>
          </a:xfrm>
          <a:prstGeom prst="rect">
            <a:avLst/>
          </a:prstGeom>
        </p:spPr>
      </p:pic>
      <p:pic>
        <p:nvPicPr>
          <p:cNvPr id="7" name="Picture 7"/>
          <p:cNvPicPr>
            <a:picLocks noChangeAspect="1"/>
          </p:cNvPicPr>
          <p:nvPr/>
        </p:nvPicPr>
        <p:blipFill>
          <a:blip r:embed="rId3"/>
          <a:stretch>
            <a:fillRect/>
          </a:stretch>
        </p:blipFill>
        <p:spPr>
          <a:xfrm>
            <a:off x="63500" y="1193800"/>
            <a:ext cx="18402300" cy="25400"/>
          </a:xfrm>
          <a:prstGeom prst="rect">
            <a:avLst/>
          </a:prstGeom>
        </p:spPr>
      </p:pic>
      <p:pic>
        <p:nvPicPr>
          <p:cNvPr id="8" name="Picture 8"/>
          <p:cNvPicPr>
            <a:picLocks noChangeAspect="1"/>
          </p:cNvPicPr>
          <p:nvPr/>
        </p:nvPicPr>
        <p:blipFill>
          <a:blip r:embed="rId4"/>
          <a:stretch>
            <a:fillRect/>
          </a:stretch>
        </p:blipFill>
        <p:spPr>
          <a:xfrm>
            <a:off x="-812800" y="666750"/>
            <a:ext cx="7975600" cy="1130300"/>
          </a:xfrm>
          <a:prstGeom prst="rect">
            <a:avLst/>
          </a:prstGeom>
        </p:spPr>
      </p:pic>
      <p:pic>
        <p:nvPicPr>
          <p:cNvPr id="9" name="Picture 9"/>
          <p:cNvPicPr>
            <a:picLocks noChangeAspect="1"/>
          </p:cNvPicPr>
          <p:nvPr/>
        </p:nvPicPr>
        <p:blipFill>
          <a:blip r:embed="rId5"/>
          <a:stretch>
            <a:fillRect/>
          </a:stretch>
        </p:blipFill>
        <p:spPr>
          <a:xfrm rot="-13500000">
            <a:off x="5994400" y="774700"/>
            <a:ext cx="838200" cy="838200"/>
          </a:xfrm>
          <a:prstGeom prst="rect">
            <a:avLst/>
          </a:prstGeom>
        </p:spPr>
      </p:pic>
      <p:sp>
        <p:nvSpPr>
          <p:cNvPr id="16" name="TextBox 16"/>
          <p:cNvSpPr txBox="1"/>
          <p:nvPr/>
        </p:nvSpPr>
        <p:spPr>
          <a:xfrm>
            <a:off x="-76200" y="876300"/>
            <a:ext cx="6311900" cy="736600"/>
          </a:xfrm>
          <a:prstGeom prst="rect">
            <a:avLst/>
          </a:prstGeom>
        </p:spPr>
        <p:txBody>
          <a:bodyPr lIns="0" tIns="0" rIns="0" bIns="0" rtlCol="0" anchor="t"/>
          <a:lstStyle/>
          <a:p>
            <a:pPr lvl="0" algn="ctr">
              <a:lnSpc>
                <a:spcPct val="116199"/>
              </a:lnSpc>
            </a:pPr>
            <a:r>
              <a:rPr lang="en-US" altLang="ko-KR" sz="4000">
                <a:solidFill>
                  <a:srgbClr val="000000"/>
                </a:solidFill>
                <a:latin typeface="나눔스퀘어_ac Bold" panose="020B0600000101010101" pitchFamily="50" charset="-127"/>
                <a:ea typeface="나눔스퀘어_ac Bold" panose="020B0600000101010101" pitchFamily="50" charset="-127"/>
              </a:rPr>
              <a:t>AI Model Development</a:t>
            </a:r>
            <a:endParaRPr lang="ko-KR" sz="40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36" name="직사각형 35"/>
          <p:cNvSpPr/>
          <p:nvPr/>
        </p:nvSpPr>
        <p:spPr>
          <a:xfrm>
            <a:off x="1143000" y="1943100"/>
            <a:ext cx="8534400" cy="759952"/>
          </a:xfrm>
          <a:prstGeom prst="rect">
            <a:avLst/>
          </a:prstGeom>
        </p:spPr>
        <p:txBody>
          <a:bodyPr wrap="square">
            <a:spAutoFit/>
          </a:bodyPr>
          <a:lstStyle/>
          <a:p>
            <a:pPr>
              <a:lnSpc>
                <a:spcPct val="150000"/>
              </a:lnSpc>
            </a:pPr>
            <a:r>
              <a:rPr lang="en-US" altLang="ko-KR" sz="3200">
                <a:latin typeface="나눔스퀘어_ac Bold" panose="020B0600000101010101" pitchFamily="50" charset="-127"/>
                <a:ea typeface="나눔스퀘어_ac Bold" panose="020B0600000101010101" pitchFamily="50" charset="-127"/>
              </a:rPr>
              <a:t>Code Overview &amp; Functionalities</a:t>
            </a:r>
            <a:endParaRPr lang="ko-KR" altLang="en-US" sz="3200">
              <a:latin typeface="나눔스퀘어_ac Bold" panose="020B0600000101010101" pitchFamily="50" charset="-127"/>
              <a:ea typeface="나눔스퀘어_ac Bold" panose="020B0600000101010101" pitchFamily="50" charset="-127"/>
            </a:endParaRPr>
          </a:p>
        </p:txBody>
      </p:sp>
      <p:sp>
        <p:nvSpPr>
          <p:cNvPr id="3" name="직사각형 2"/>
          <p:cNvSpPr/>
          <p:nvPr/>
        </p:nvSpPr>
        <p:spPr>
          <a:xfrm>
            <a:off x="923544" y="2085639"/>
            <a:ext cx="108000" cy="659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p:cNvPicPr>
            <a:picLocks noChangeAspect="1"/>
          </p:cNvPicPr>
          <p:nvPr/>
        </p:nvPicPr>
        <p:blipFill>
          <a:blip r:embed="rId6"/>
          <a:stretch>
            <a:fillRect/>
          </a:stretch>
        </p:blipFill>
        <p:spPr>
          <a:xfrm>
            <a:off x="1404000" y="2615964"/>
            <a:ext cx="15480000" cy="5055072"/>
          </a:xfrm>
          <a:prstGeom prst="rect">
            <a:avLst/>
          </a:prstGeom>
        </p:spPr>
      </p:pic>
      <p:sp>
        <p:nvSpPr>
          <p:cNvPr id="11" name="직사각형 10"/>
          <p:cNvSpPr/>
          <p:nvPr/>
        </p:nvSpPr>
        <p:spPr>
          <a:xfrm>
            <a:off x="791464" y="7972168"/>
            <a:ext cx="16856456" cy="676532"/>
          </a:xfrm>
          <a:prstGeom prst="rect">
            <a:avLst/>
          </a:prstGeom>
        </p:spPr>
        <p:txBody>
          <a:bodyPr wrap="square">
            <a:spAutoFit/>
          </a:bodyPr>
          <a:lstStyle/>
          <a:p>
            <a:pPr algn="ctr">
              <a:lnSpc>
                <a:spcPct val="150000"/>
              </a:lnSpc>
            </a:pPr>
            <a:r>
              <a:rPr lang="en-US" altLang="ko-KR" sz="2800">
                <a:latin typeface="나눔스퀘어_ac" panose="020B0600000101010101" pitchFamily="50" charset="-127"/>
                <a:ea typeface="나눔스퀘어_ac" panose="020B0600000101010101" pitchFamily="50" charset="-127"/>
              </a:rPr>
              <a:t>A code was executed to receive responses from the database by a simple question.</a:t>
            </a:r>
          </a:p>
        </p:txBody>
      </p:sp>
    </p:spTree>
    <p:extLst>
      <p:ext uri="{BB962C8B-B14F-4D97-AF65-F5344CB8AC3E}">
        <p14:creationId xmlns:p14="http://schemas.microsoft.com/office/powerpoint/2010/main" val="3233406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직선 연결선 22"/>
          <p:cNvCxnSpPr/>
          <p:nvPr/>
        </p:nvCxnSpPr>
        <p:spPr>
          <a:xfrm flipV="1">
            <a:off x="15367000" y="5250996"/>
            <a:ext cx="1376617" cy="2709442"/>
          </a:xfrm>
          <a:prstGeom prst="line">
            <a:avLst/>
          </a:prstGeom>
          <a:ln w="28575">
            <a:solidFill>
              <a:schemeClr val="tx1"/>
            </a:solidFill>
            <a:prstDash val="sysDash"/>
            <a:headEnd type="arrow" w="lg" len="lg"/>
            <a:tailEnd type="arrow" w="med" len="med"/>
          </a:ln>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p:nvCxnSpPr>
        <p:spPr>
          <a:xfrm flipV="1">
            <a:off x="13995692" y="3314700"/>
            <a:ext cx="1075852" cy="2282343"/>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p:nvCxnSpPr>
        <p:spPr>
          <a:xfrm>
            <a:off x="13995692" y="5676900"/>
            <a:ext cx="274261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p:nvCxnSpPr>
        <p:spPr>
          <a:xfrm>
            <a:off x="12497384" y="3212019"/>
            <a:ext cx="274261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4" name="Picture 4"/>
          <p:cNvPicPr>
            <a:picLocks noChangeAspect="1"/>
          </p:cNvPicPr>
          <p:nvPr/>
        </p:nvPicPr>
        <p:blipFill>
          <a:blip r:embed="rId2"/>
          <a:stretch>
            <a:fillRect/>
          </a:stretch>
        </p:blipFill>
        <p:spPr>
          <a:xfrm rot="10800000">
            <a:off x="647700" y="9283700"/>
            <a:ext cx="17030700" cy="25400"/>
          </a:xfrm>
          <a:prstGeom prst="rect">
            <a:avLst/>
          </a:prstGeom>
        </p:spPr>
      </p:pic>
      <p:pic>
        <p:nvPicPr>
          <p:cNvPr id="7" name="Picture 7"/>
          <p:cNvPicPr>
            <a:picLocks noChangeAspect="1"/>
          </p:cNvPicPr>
          <p:nvPr/>
        </p:nvPicPr>
        <p:blipFill>
          <a:blip r:embed="rId3"/>
          <a:stretch>
            <a:fillRect/>
          </a:stretch>
        </p:blipFill>
        <p:spPr>
          <a:xfrm>
            <a:off x="63500" y="1193800"/>
            <a:ext cx="18402300" cy="25400"/>
          </a:xfrm>
          <a:prstGeom prst="rect">
            <a:avLst/>
          </a:prstGeom>
        </p:spPr>
      </p:pic>
      <p:pic>
        <p:nvPicPr>
          <p:cNvPr id="8" name="Picture 8"/>
          <p:cNvPicPr>
            <a:picLocks noChangeAspect="1"/>
          </p:cNvPicPr>
          <p:nvPr/>
        </p:nvPicPr>
        <p:blipFill>
          <a:blip r:embed="rId4"/>
          <a:stretch>
            <a:fillRect/>
          </a:stretch>
        </p:blipFill>
        <p:spPr>
          <a:xfrm>
            <a:off x="-812800" y="666750"/>
            <a:ext cx="7975600" cy="1130300"/>
          </a:xfrm>
          <a:prstGeom prst="rect">
            <a:avLst/>
          </a:prstGeom>
        </p:spPr>
      </p:pic>
      <p:pic>
        <p:nvPicPr>
          <p:cNvPr id="9" name="Picture 9"/>
          <p:cNvPicPr>
            <a:picLocks noChangeAspect="1"/>
          </p:cNvPicPr>
          <p:nvPr/>
        </p:nvPicPr>
        <p:blipFill>
          <a:blip r:embed="rId5"/>
          <a:stretch>
            <a:fillRect/>
          </a:stretch>
        </p:blipFill>
        <p:spPr>
          <a:xfrm rot="-13500000">
            <a:off x="5994400" y="774700"/>
            <a:ext cx="838200" cy="838200"/>
          </a:xfrm>
          <a:prstGeom prst="rect">
            <a:avLst/>
          </a:prstGeom>
        </p:spPr>
      </p:pic>
      <p:sp>
        <p:nvSpPr>
          <p:cNvPr id="16" name="TextBox 16"/>
          <p:cNvSpPr txBox="1"/>
          <p:nvPr/>
        </p:nvSpPr>
        <p:spPr>
          <a:xfrm>
            <a:off x="-76200" y="876300"/>
            <a:ext cx="6311900" cy="736600"/>
          </a:xfrm>
          <a:prstGeom prst="rect">
            <a:avLst/>
          </a:prstGeom>
        </p:spPr>
        <p:txBody>
          <a:bodyPr lIns="0" tIns="0" rIns="0" bIns="0" rtlCol="0" anchor="t"/>
          <a:lstStyle/>
          <a:p>
            <a:pPr lvl="0" algn="ctr">
              <a:lnSpc>
                <a:spcPct val="116199"/>
              </a:lnSpc>
            </a:pPr>
            <a:r>
              <a:rPr lang="en-US" altLang="ko-KR" sz="4000">
                <a:solidFill>
                  <a:srgbClr val="000000"/>
                </a:solidFill>
                <a:latin typeface="나눔스퀘어_ac Bold" panose="020B0600000101010101" pitchFamily="50" charset="-127"/>
                <a:ea typeface="나눔스퀘어_ac Bold" panose="020B0600000101010101" pitchFamily="50" charset="-127"/>
              </a:rPr>
              <a:t>AI Model Development</a:t>
            </a:r>
            <a:endParaRPr lang="ko-KR" sz="40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36" name="직사각형 35"/>
          <p:cNvSpPr/>
          <p:nvPr/>
        </p:nvSpPr>
        <p:spPr>
          <a:xfrm>
            <a:off x="1143000" y="1943100"/>
            <a:ext cx="8534400" cy="759952"/>
          </a:xfrm>
          <a:prstGeom prst="rect">
            <a:avLst/>
          </a:prstGeom>
        </p:spPr>
        <p:txBody>
          <a:bodyPr wrap="square">
            <a:spAutoFit/>
          </a:bodyPr>
          <a:lstStyle/>
          <a:p>
            <a:pPr>
              <a:lnSpc>
                <a:spcPct val="150000"/>
              </a:lnSpc>
            </a:pPr>
            <a:r>
              <a:rPr lang="en-US" altLang="ko-KR" sz="3200">
                <a:latin typeface="나눔스퀘어_ac Bold" panose="020B0600000101010101" pitchFamily="50" charset="-127"/>
                <a:ea typeface="나눔스퀘어_ac Bold" panose="020B0600000101010101" pitchFamily="50" charset="-127"/>
              </a:rPr>
              <a:t>Code Overview &amp; Functionalities</a:t>
            </a:r>
            <a:endParaRPr lang="ko-KR" altLang="en-US" sz="3200">
              <a:latin typeface="나눔스퀘어_ac Bold" panose="020B0600000101010101" pitchFamily="50" charset="-127"/>
              <a:ea typeface="나눔스퀘어_ac Bold" panose="020B0600000101010101" pitchFamily="50" charset="-127"/>
            </a:endParaRPr>
          </a:p>
        </p:txBody>
      </p:sp>
      <p:sp>
        <p:nvSpPr>
          <p:cNvPr id="3" name="직사각형 2"/>
          <p:cNvSpPr/>
          <p:nvPr/>
        </p:nvSpPr>
        <p:spPr>
          <a:xfrm>
            <a:off x="923544" y="2085639"/>
            <a:ext cx="108000" cy="659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p:cNvPicPr>
            <a:picLocks noChangeAspect="1"/>
          </p:cNvPicPr>
          <p:nvPr/>
        </p:nvPicPr>
        <p:blipFill>
          <a:blip r:embed="rId6"/>
          <a:stretch>
            <a:fillRect/>
          </a:stretch>
        </p:blipFill>
        <p:spPr>
          <a:xfrm>
            <a:off x="923544" y="2705100"/>
            <a:ext cx="11880000" cy="5400000"/>
          </a:xfrm>
          <a:prstGeom prst="rect">
            <a:avLst/>
          </a:prstGeom>
        </p:spPr>
      </p:pic>
      <p:sp>
        <p:nvSpPr>
          <p:cNvPr id="2" name="타원 1"/>
          <p:cNvSpPr/>
          <p:nvPr/>
        </p:nvSpPr>
        <p:spPr>
          <a:xfrm>
            <a:off x="11353800" y="2078019"/>
            <a:ext cx="2268000" cy="22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나눔스퀘어_ac" panose="020B0600000101010101" pitchFamily="50" charset="-127"/>
                <a:ea typeface="나눔스퀘어_ac" panose="020B0600000101010101" pitchFamily="50" charset="-127"/>
              </a:rPr>
              <a:t>Document</a:t>
            </a:r>
          </a:p>
          <a:p>
            <a:pPr algn="ctr"/>
            <a:r>
              <a:rPr lang="en-US" altLang="ko-KR" sz="2000">
                <a:solidFill>
                  <a:schemeClr val="tx1"/>
                </a:solidFill>
                <a:latin typeface="나눔스퀘어_ac" panose="020B0600000101010101" pitchFamily="50" charset="-127"/>
                <a:ea typeface="나눔스퀘어_ac" panose="020B0600000101010101" pitchFamily="50" charset="-127"/>
              </a:rPr>
              <a:t>Loader</a:t>
            </a:r>
            <a:endParaRPr lang="ko-KR" altLang="en-US" sz="2000">
              <a:solidFill>
                <a:schemeClr val="tx1"/>
              </a:solidFill>
              <a:latin typeface="나눔스퀘어_ac" panose="020B0600000101010101" pitchFamily="50" charset="-127"/>
              <a:ea typeface="나눔스퀘어_ac" panose="020B0600000101010101" pitchFamily="50" charset="-127"/>
            </a:endParaRPr>
          </a:p>
        </p:txBody>
      </p:sp>
      <p:sp>
        <p:nvSpPr>
          <p:cNvPr id="14" name="타원 13"/>
          <p:cNvSpPr/>
          <p:nvPr/>
        </p:nvSpPr>
        <p:spPr>
          <a:xfrm>
            <a:off x="13937544" y="2085639"/>
            <a:ext cx="2268000" cy="22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나눔스퀘어_ac" panose="020B0600000101010101" pitchFamily="50" charset="-127"/>
                <a:ea typeface="나눔스퀘어_ac" panose="020B0600000101010101" pitchFamily="50" charset="-127"/>
              </a:rPr>
              <a:t>Document</a:t>
            </a:r>
          </a:p>
          <a:p>
            <a:pPr algn="ctr"/>
            <a:r>
              <a:rPr lang="en-US" altLang="ko-KR" sz="2000">
                <a:solidFill>
                  <a:schemeClr val="tx1"/>
                </a:solidFill>
                <a:latin typeface="나눔스퀘어_ac" panose="020B0600000101010101" pitchFamily="50" charset="-127"/>
                <a:ea typeface="나눔스퀘어_ac" panose="020B0600000101010101" pitchFamily="50" charset="-127"/>
              </a:rPr>
              <a:t>Splitter</a:t>
            </a:r>
            <a:endParaRPr lang="ko-KR" altLang="en-US" sz="2000">
              <a:solidFill>
                <a:schemeClr val="tx1"/>
              </a:solidFill>
              <a:latin typeface="나눔스퀘어_ac" panose="020B0600000101010101" pitchFamily="50" charset="-127"/>
              <a:ea typeface="나눔스퀘어_ac" panose="020B0600000101010101" pitchFamily="50" charset="-127"/>
            </a:endParaRPr>
          </a:p>
        </p:txBody>
      </p:sp>
      <p:sp>
        <p:nvSpPr>
          <p:cNvPr id="15" name="타원 14"/>
          <p:cNvSpPr/>
          <p:nvPr/>
        </p:nvSpPr>
        <p:spPr>
          <a:xfrm>
            <a:off x="12803544" y="4447803"/>
            <a:ext cx="2268000" cy="22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나눔스퀘어_ac" panose="020B0600000101010101" pitchFamily="50" charset="-127"/>
                <a:ea typeface="나눔스퀘어_ac" panose="020B0600000101010101" pitchFamily="50" charset="-127"/>
              </a:rPr>
              <a:t>Context from</a:t>
            </a:r>
          </a:p>
          <a:p>
            <a:pPr algn="ctr"/>
            <a:r>
              <a:rPr lang="en-US" altLang="ko-KR" sz="2000">
                <a:solidFill>
                  <a:schemeClr val="tx1"/>
                </a:solidFill>
                <a:latin typeface="나눔스퀘어_ac" panose="020B0600000101010101" pitchFamily="50" charset="-127"/>
                <a:ea typeface="나눔스퀘어_ac" panose="020B0600000101010101" pitchFamily="50" charset="-127"/>
              </a:rPr>
              <a:t>VectorDB</a:t>
            </a:r>
            <a:endParaRPr lang="ko-KR" altLang="en-US" sz="2000">
              <a:solidFill>
                <a:schemeClr val="tx1"/>
              </a:solidFill>
              <a:latin typeface="나눔스퀘어_ac" panose="020B0600000101010101" pitchFamily="50" charset="-127"/>
              <a:ea typeface="나눔스퀘어_ac" panose="020B0600000101010101" pitchFamily="50" charset="-127"/>
            </a:endParaRPr>
          </a:p>
        </p:txBody>
      </p:sp>
      <p:sp>
        <p:nvSpPr>
          <p:cNvPr id="17" name="타원 16"/>
          <p:cNvSpPr/>
          <p:nvPr/>
        </p:nvSpPr>
        <p:spPr>
          <a:xfrm>
            <a:off x="15439500" y="4447803"/>
            <a:ext cx="2268000" cy="22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나눔스퀘어_ac" panose="020B0600000101010101" pitchFamily="50" charset="-127"/>
                <a:ea typeface="나눔스퀘어_ac" panose="020B0600000101010101" pitchFamily="50" charset="-127"/>
              </a:rPr>
              <a:t>Vector</a:t>
            </a:r>
          </a:p>
          <a:p>
            <a:pPr algn="ctr"/>
            <a:r>
              <a:rPr lang="en-US" altLang="ko-KR" sz="2000">
                <a:solidFill>
                  <a:schemeClr val="tx1"/>
                </a:solidFill>
                <a:latin typeface="나눔스퀘어_ac" panose="020B0600000101010101" pitchFamily="50" charset="-127"/>
                <a:ea typeface="나눔스퀘어_ac" panose="020B0600000101010101" pitchFamily="50" charset="-127"/>
              </a:rPr>
              <a:t>Embedding</a:t>
            </a:r>
            <a:endParaRPr lang="ko-KR" altLang="en-US" sz="2000">
              <a:solidFill>
                <a:schemeClr val="tx1"/>
              </a:solidFill>
              <a:latin typeface="나눔스퀘어_ac" panose="020B0600000101010101" pitchFamily="50" charset="-127"/>
              <a:ea typeface="나눔스퀘어_ac" panose="020B0600000101010101" pitchFamily="50" charset="-127"/>
            </a:endParaRPr>
          </a:p>
        </p:txBody>
      </p:sp>
      <p:sp>
        <p:nvSpPr>
          <p:cNvPr id="25" name="직사각형 24"/>
          <p:cNvSpPr/>
          <p:nvPr/>
        </p:nvSpPr>
        <p:spPr>
          <a:xfrm>
            <a:off x="791464" y="8214836"/>
            <a:ext cx="16856456" cy="738664"/>
          </a:xfrm>
          <a:prstGeom prst="rect">
            <a:avLst/>
          </a:prstGeom>
        </p:spPr>
        <p:txBody>
          <a:bodyPr wrap="square">
            <a:spAutoFit/>
          </a:bodyPr>
          <a:lstStyle/>
          <a:p>
            <a:pPr algn="ctr">
              <a:lnSpc>
                <a:spcPct val="150000"/>
              </a:lnSpc>
            </a:pPr>
            <a:r>
              <a:rPr lang="en-US" altLang="ko-KR" sz="2800">
                <a:latin typeface="나눔스퀘어_ac" panose="020B0600000101010101" pitchFamily="50" charset="-127"/>
                <a:ea typeface="나눔스퀘어_ac" panose="020B0600000101010101" pitchFamily="50" charset="-127"/>
              </a:rPr>
              <a:t>By Combining basic features via Langchain. This is our Baseline model for RAG.</a:t>
            </a:r>
          </a:p>
        </p:txBody>
      </p:sp>
    </p:spTree>
    <p:extLst>
      <p:ext uri="{BB962C8B-B14F-4D97-AF65-F5344CB8AC3E}">
        <p14:creationId xmlns:p14="http://schemas.microsoft.com/office/powerpoint/2010/main" val="3285407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tretch>
            <a:fillRect/>
          </a:stretch>
        </p:blipFill>
        <p:spPr>
          <a:xfrm rot="10800000">
            <a:off x="647700" y="9283700"/>
            <a:ext cx="17030700" cy="25400"/>
          </a:xfrm>
          <a:prstGeom prst="rect">
            <a:avLst/>
          </a:prstGeom>
        </p:spPr>
      </p:pic>
      <p:pic>
        <p:nvPicPr>
          <p:cNvPr id="7" name="Picture 7"/>
          <p:cNvPicPr>
            <a:picLocks noChangeAspect="1"/>
          </p:cNvPicPr>
          <p:nvPr/>
        </p:nvPicPr>
        <p:blipFill>
          <a:blip r:embed="rId3"/>
          <a:stretch>
            <a:fillRect/>
          </a:stretch>
        </p:blipFill>
        <p:spPr>
          <a:xfrm>
            <a:off x="63500" y="1193800"/>
            <a:ext cx="18402300" cy="25400"/>
          </a:xfrm>
          <a:prstGeom prst="rect">
            <a:avLst/>
          </a:prstGeom>
        </p:spPr>
      </p:pic>
      <p:pic>
        <p:nvPicPr>
          <p:cNvPr id="8" name="Picture 8"/>
          <p:cNvPicPr>
            <a:picLocks noChangeAspect="1"/>
          </p:cNvPicPr>
          <p:nvPr/>
        </p:nvPicPr>
        <p:blipFill>
          <a:blip r:embed="rId4"/>
          <a:stretch>
            <a:fillRect/>
          </a:stretch>
        </p:blipFill>
        <p:spPr>
          <a:xfrm>
            <a:off x="-812800" y="666750"/>
            <a:ext cx="7975600" cy="1130300"/>
          </a:xfrm>
          <a:prstGeom prst="rect">
            <a:avLst/>
          </a:prstGeom>
        </p:spPr>
      </p:pic>
      <p:pic>
        <p:nvPicPr>
          <p:cNvPr id="9" name="Picture 9"/>
          <p:cNvPicPr>
            <a:picLocks noChangeAspect="1"/>
          </p:cNvPicPr>
          <p:nvPr/>
        </p:nvPicPr>
        <p:blipFill>
          <a:blip r:embed="rId5"/>
          <a:stretch>
            <a:fillRect/>
          </a:stretch>
        </p:blipFill>
        <p:spPr>
          <a:xfrm rot="-13500000">
            <a:off x="5994400" y="774700"/>
            <a:ext cx="838200" cy="838200"/>
          </a:xfrm>
          <a:prstGeom prst="rect">
            <a:avLst/>
          </a:prstGeom>
        </p:spPr>
      </p:pic>
      <p:sp>
        <p:nvSpPr>
          <p:cNvPr id="16" name="TextBox 16"/>
          <p:cNvSpPr txBox="1"/>
          <p:nvPr/>
        </p:nvSpPr>
        <p:spPr>
          <a:xfrm>
            <a:off x="-76200" y="876300"/>
            <a:ext cx="6311900" cy="736600"/>
          </a:xfrm>
          <a:prstGeom prst="rect">
            <a:avLst/>
          </a:prstGeom>
        </p:spPr>
        <p:txBody>
          <a:bodyPr lIns="0" tIns="0" rIns="0" bIns="0" rtlCol="0" anchor="t"/>
          <a:lstStyle/>
          <a:p>
            <a:pPr lvl="0" algn="ctr">
              <a:lnSpc>
                <a:spcPct val="116199"/>
              </a:lnSpc>
            </a:pPr>
            <a:r>
              <a:rPr lang="en-US" altLang="ko-KR" sz="4000">
                <a:solidFill>
                  <a:srgbClr val="000000"/>
                </a:solidFill>
                <a:latin typeface="나눔스퀘어_ac Bold" panose="020B0600000101010101" pitchFamily="50" charset="-127"/>
                <a:ea typeface="나눔스퀘어_ac Bold" panose="020B0600000101010101" pitchFamily="50" charset="-127"/>
              </a:rPr>
              <a:t>AI Model Improvement</a:t>
            </a:r>
            <a:endParaRPr lang="ko-KR" sz="40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36" name="직사각형 35"/>
          <p:cNvSpPr/>
          <p:nvPr/>
        </p:nvSpPr>
        <p:spPr>
          <a:xfrm>
            <a:off x="1143000" y="1943100"/>
            <a:ext cx="8534400" cy="830997"/>
          </a:xfrm>
          <a:prstGeom prst="rect">
            <a:avLst/>
          </a:prstGeom>
        </p:spPr>
        <p:txBody>
          <a:bodyPr wrap="square">
            <a:spAutoFit/>
          </a:bodyPr>
          <a:lstStyle/>
          <a:p>
            <a:pPr>
              <a:lnSpc>
                <a:spcPct val="150000"/>
              </a:lnSpc>
            </a:pPr>
            <a:r>
              <a:rPr lang="en-US" altLang="ko-KR" sz="3200">
                <a:latin typeface="나눔스퀘어_ac Bold" panose="020B0600000101010101" pitchFamily="50" charset="-127"/>
                <a:ea typeface="나눔스퀘어_ac Bold" panose="020B0600000101010101" pitchFamily="50" charset="-127"/>
              </a:rPr>
              <a:t>Chat History – contextualizing the question</a:t>
            </a:r>
            <a:endParaRPr lang="ko-KR" altLang="en-US" sz="3200">
              <a:latin typeface="나눔스퀘어_ac Bold" panose="020B0600000101010101" pitchFamily="50" charset="-127"/>
              <a:ea typeface="나눔스퀘어_ac Bold" panose="020B0600000101010101" pitchFamily="50" charset="-127"/>
            </a:endParaRPr>
          </a:p>
        </p:txBody>
      </p:sp>
      <p:sp>
        <p:nvSpPr>
          <p:cNvPr id="3" name="직사각형 2"/>
          <p:cNvSpPr/>
          <p:nvPr/>
        </p:nvSpPr>
        <p:spPr>
          <a:xfrm>
            <a:off x="923544" y="2085639"/>
            <a:ext cx="108000" cy="659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1031544" y="2852166"/>
            <a:ext cx="16646856" cy="2031325"/>
          </a:xfrm>
          <a:prstGeom prst="rect">
            <a:avLst/>
          </a:prstGeom>
        </p:spPr>
        <p:txBody>
          <a:bodyPr wrap="square">
            <a:spAutoFit/>
          </a:bodyPr>
          <a:lstStyle/>
          <a:p>
            <a:pPr lvl="0">
              <a:lnSpc>
                <a:spcPct val="150000"/>
              </a:lnSpc>
            </a:pPr>
            <a:r>
              <a:rPr lang="en-US" altLang="ko" sz="2800">
                <a:latin typeface="나눔스퀘어_ac" panose="020B0600000101010101" pitchFamily="50" charset="-127"/>
                <a:ea typeface="나눔스퀘어_ac" panose="020B0600000101010101" pitchFamily="50" charset="-127"/>
              </a:rPr>
              <a:t>The chat history is vital for continuity in conversations, allowing the model to </a:t>
            </a:r>
            <a:r>
              <a:rPr lang="en-US" altLang="ko" sz="2800">
                <a:latin typeface="나눔스퀘어_ac Bold" panose="020B0600000101010101" pitchFamily="50" charset="-127"/>
                <a:ea typeface="나눔스퀘어_ac Bold" panose="020B0600000101010101" pitchFamily="50" charset="-127"/>
              </a:rPr>
              <a:t>maintain context across multiple interactions with the user</a:t>
            </a:r>
            <a:r>
              <a:rPr lang="en-US" altLang="ko" sz="2800">
                <a:latin typeface="나눔스퀘어_ac" panose="020B0600000101010101" pitchFamily="50" charset="-127"/>
                <a:ea typeface="나눔스퀘어_ac" panose="020B0600000101010101" pitchFamily="50" charset="-127"/>
              </a:rPr>
              <a:t>, and allowing the user to make follow-up questions in case they don’t understand any previous explanations.</a:t>
            </a:r>
            <a:endParaRPr lang="en-US" altLang="ko-KR" sz="2800">
              <a:latin typeface="나눔스퀘어_ac" panose="020B0600000101010101" pitchFamily="50" charset="-127"/>
              <a:ea typeface="나눔스퀘어_ac" panose="020B0600000101010101" pitchFamily="50" charset="-127"/>
            </a:endParaRPr>
          </a:p>
        </p:txBody>
      </p:sp>
      <p:grpSp>
        <p:nvGrpSpPr>
          <p:cNvPr id="13" name="그룹 12"/>
          <p:cNvGrpSpPr/>
          <p:nvPr/>
        </p:nvGrpSpPr>
        <p:grpSpPr>
          <a:xfrm>
            <a:off x="1768428" y="4786045"/>
            <a:ext cx="14751145" cy="4476298"/>
            <a:chOff x="1143000" y="4786045"/>
            <a:chExt cx="14751145" cy="4476298"/>
          </a:xfrm>
        </p:grpSpPr>
        <p:pic>
          <p:nvPicPr>
            <p:cNvPr id="14338" name="Picture 2" descr="AIと話す人のイラスト（男性） | かわいいフリー素材集 いらすとや"/>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43000" y="5291462"/>
              <a:ext cx="3762233" cy="3584266"/>
            </a:xfrm>
            <a:prstGeom prst="rect">
              <a:avLst/>
            </a:prstGeom>
            <a:noFill/>
            <a:extLst>
              <a:ext uri="{909E8E84-426E-40DD-AFC4-6F175D3DCCD1}">
                <a14:hiddenFill xmlns:a14="http://schemas.microsoft.com/office/drawing/2010/main">
                  <a:solidFill>
                    <a:srgbClr val="FFFFFF"/>
                  </a:solidFill>
                </a14:hiddenFill>
              </a:ext>
            </a:extLst>
          </p:spPr>
        </p:pic>
        <p:pic>
          <p:nvPicPr>
            <p:cNvPr id="11" name="그림 10"/>
            <p:cNvPicPr>
              <a:picLocks noChangeAspect="1"/>
            </p:cNvPicPr>
            <p:nvPr/>
          </p:nvPicPr>
          <p:blipFill>
            <a:blip r:embed="rId7"/>
            <a:stretch>
              <a:fillRect/>
            </a:stretch>
          </p:blipFill>
          <p:spPr>
            <a:xfrm>
              <a:off x="5442045" y="4786045"/>
              <a:ext cx="10452100" cy="4476298"/>
            </a:xfrm>
            <a:prstGeom prst="rect">
              <a:avLst/>
            </a:prstGeom>
          </p:spPr>
        </p:pic>
      </p:grpSp>
    </p:spTree>
    <p:extLst>
      <p:ext uri="{BB962C8B-B14F-4D97-AF65-F5344CB8AC3E}">
        <p14:creationId xmlns:p14="http://schemas.microsoft.com/office/powerpoint/2010/main" val="2731390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tretch>
            <a:fillRect/>
          </a:stretch>
        </p:blipFill>
        <p:spPr>
          <a:xfrm rot="10800000">
            <a:off x="647700" y="9283700"/>
            <a:ext cx="17030700" cy="25400"/>
          </a:xfrm>
          <a:prstGeom prst="rect">
            <a:avLst/>
          </a:prstGeom>
        </p:spPr>
      </p:pic>
      <p:pic>
        <p:nvPicPr>
          <p:cNvPr id="7" name="Picture 7"/>
          <p:cNvPicPr>
            <a:picLocks noChangeAspect="1"/>
          </p:cNvPicPr>
          <p:nvPr/>
        </p:nvPicPr>
        <p:blipFill>
          <a:blip r:embed="rId3"/>
          <a:stretch>
            <a:fillRect/>
          </a:stretch>
        </p:blipFill>
        <p:spPr>
          <a:xfrm>
            <a:off x="63500" y="1193800"/>
            <a:ext cx="18402300" cy="25400"/>
          </a:xfrm>
          <a:prstGeom prst="rect">
            <a:avLst/>
          </a:prstGeom>
        </p:spPr>
      </p:pic>
      <p:pic>
        <p:nvPicPr>
          <p:cNvPr id="8" name="Picture 8"/>
          <p:cNvPicPr>
            <a:picLocks noChangeAspect="1"/>
          </p:cNvPicPr>
          <p:nvPr/>
        </p:nvPicPr>
        <p:blipFill>
          <a:blip r:embed="rId4"/>
          <a:stretch>
            <a:fillRect/>
          </a:stretch>
        </p:blipFill>
        <p:spPr>
          <a:xfrm>
            <a:off x="-812800" y="666750"/>
            <a:ext cx="7975600" cy="1130300"/>
          </a:xfrm>
          <a:prstGeom prst="rect">
            <a:avLst/>
          </a:prstGeom>
        </p:spPr>
      </p:pic>
      <p:pic>
        <p:nvPicPr>
          <p:cNvPr id="9" name="Picture 9"/>
          <p:cNvPicPr>
            <a:picLocks noChangeAspect="1"/>
          </p:cNvPicPr>
          <p:nvPr/>
        </p:nvPicPr>
        <p:blipFill>
          <a:blip r:embed="rId5"/>
          <a:stretch>
            <a:fillRect/>
          </a:stretch>
        </p:blipFill>
        <p:spPr>
          <a:xfrm rot="-13500000">
            <a:off x="5994400" y="774700"/>
            <a:ext cx="838200" cy="838200"/>
          </a:xfrm>
          <a:prstGeom prst="rect">
            <a:avLst/>
          </a:prstGeom>
        </p:spPr>
      </p:pic>
      <p:sp>
        <p:nvSpPr>
          <p:cNvPr id="16" name="TextBox 16"/>
          <p:cNvSpPr txBox="1"/>
          <p:nvPr/>
        </p:nvSpPr>
        <p:spPr>
          <a:xfrm>
            <a:off x="-76200" y="876300"/>
            <a:ext cx="6311900" cy="736600"/>
          </a:xfrm>
          <a:prstGeom prst="rect">
            <a:avLst/>
          </a:prstGeom>
        </p:spPr>
        <p:txBody>
          <a:bodyPr lIns="0" tIns="0" rIns="0" bIns="0" rtlCol="0" anchor="t"/>
          <a:lstStyle/>
          <a:p>
            <a:pPr lvl="0" algn="ctr">
              <a:lnSpc>
                <a:spcPct val="116199"/>
              </a:lnSpc>
            </a:pPr>
            <a:r>
              <a:rPr lang="en-US" altLang="ko-KR" sz="4000">
                <a:solidFill>
                  <a:srgbClr val="000000"/>
                </a:solidFill>
                <a:latin typeface="나눔스퀘어_ac Bold" panose="020B0600000101010101" pitchFamily="50" charset="-127"/>
                <a:ea typeface="나눔스퀘어_ac Bold" panose="020B0600000101010101" pitchFamily="50" charset="-127"/>
              </a:rPr>
              <a:t>AI Model Improvement</a:t>
            </a:r>
            <a:endParaRPr lang="ko-KR" sz="40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36" name="직사각형 35"/>
          <p:cNvSpPr/>
          <p:nvPr/>
        </p:nvSpPr>
        <p:spPr>
          <a:xfrm>
            <a:off x="1143000" y="1943100"/>
            <a:ext cx="8534400" cy="830997"/>
          </a:xfrm>
          <a:prstGeom prst="rect">
            <a:avLst/>
          </a:prstGeom>
        </p:spPr>
        <p:txBody>
          <a:bodyPr wrap="square">
            <a:spAutoFit/>
          </a:bodyPr>
          <a:lstStyle/>
          <a:p>
            <a:pPr>
              <a:lnSpc>
                <a:spcPct val="150000"/>
              </a:lnSpc>
            </a:pPr>
            <a:r>
              <a:rPr lang="en-US" altLang="ko-KR" sz="3200">
                <a:latin typeface="나눔스퀘어_ac Bold" panose="020B0600000101010101" pitchFamily="50" charset="-127"/>
                <a:ea typeface="나눔스퀘어_ac Bold" panose="020B0600000101010101" pitchFamily="50" charset="-127"/>
              </a:rPr>
              <a:t>Chat History – answer question with context</a:t>
            </a:r>
            <a:endParaRPr lang="ko-KR" altLang="en-US" sz="3200">
              <a:latin typeface="나눔스퀘어_ac Bold" panose="020B0600000101010101" pitchFamily="50" charset="-127"/>
              <a:ea typeface="나눔스퀘어_ac Bold" panose="020B0600000101010101" pitchFamily="50" charset="-127"/>
            </a:endParaRPr>
          </a:p>
        </p:txBody>
      </p:sp>
      <p:sp>
        <p:nvSpPr>
          <p:cNvPr id="3" name="직사각형 2"/>
          <p:cNvSpPr/>
          <p:nvPr/>
        </p:nvSpPr>
        <p:spPr>
          <a:xfrm>
            <a:off x="923544" y="2085639"/>
            <a:ext cx="108000" cy="659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그림 1"/>
          <p:cNvPicPr>
            <a:picLocks noChangeAspect="1"/>
          </p:cNvPicPr>
          <p:nvPr/>
        </p:nvPicPr>
        <p:blipFill>
          <a:blip r:embed="rId6"/>
          <a:stretch>
            <a:fillRect/>
          </a:stretch>
        </p:blipFill>
        <p:spPr>
          <a:xfrm>
            <a:off x="1333500" y="2476500"/>
            <a:ext cx="15621000" cy="5828947"/>
          </a:xfrm>
          <a:prstGeom prst="rect">
            <a:avLst/>
          </a:prstGeom>
        </p:spPr>
      </p:pic>
      <p:sp>
        <p:nvSpPr>
          <p:cNvPr id="5" name="직사각형 4"/>
          <p:cNvSpPr/>
          <p:nvPr/>
        </p:nvSpPr>
        <p:spPr>
          <a:xfrm>
            <a:off x="3157105" y="8125480"/>
            <a:ext cx="11973791" cy="523220"/>
          </a:xfrm>
          <a:prstGeom prst="rect">
            <a:avLst/>
          </a:prstGeom>
        </p:spPr>
        <p:txBody>
          <a:bodyPr wrap="none">
            <a:spAutoFit/>
          </a:bodyPr>
          <a:lstStyle/>
          <a:p>
            <a:pPr lvl="0">
              <a:spcAft>
                <a:spcPts val="1200"/>
              </a:spcAft>
            </a:pPr>
            <a:r>
              <a:rPr lang="en-US" altLang="ko" sz="2800">
                <a:latin typeface="나눔스퀘어_ac" panose="020B0600000101010101" pitchFamily="50" charset="-127"/>
                <a:ea typeface="나눔스퀘어_ac" panose="020B0600000101010101" pitchFamily="50" charset="-127"/>
              </a:rPr>
              <a:t>The system takes the context into account when generating the answer.</a:t>
            </a:r>
            <a:endParaRPr lang="en-US" altLang="ko-KR" sz="2800">
              <a:latin typeface="나눔스퀘어_ac" panose="020B0600000101010101" pitchFamily="50" charset="-127"/>
              <a:ea typeface="나눔스퀘어_ac" panose="020B0600000101010101" pitchFamily="50" charset="-127"/>
            </a:endParaRPr>
          </a:p>
        </p:txBody>
      </p:sp>
    </p:spTree>
    <p:extLst>
      <p:ext uri="{BB962C8B-B14F-4D97-AF65-F5344CB8AC3E}">
        <p14:creationId xmlns:p14="http://schemas.microsoft.com/office/powerpoint/2010/main" val="3109514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tretch>
            <a:fillRect/>
          </a:stretch>
        </p:blipFill>
        <p:spPr>
          <a:xfrm rot="10800000">
            <a:off x="647700" y="9283700"/>
            <a:ext cx="17030700" cy="25400"/>
          </a:xfrm>
          <a:prstGeom prst="rect">
            <a:avLst/>
          </a:prstGeom>
        </p:spPr>
      </p:pic>
      <p:pic>
        <p:nvPicPr>
          <p:cNvPr id="7" name="Picture 7"/>
          <p:cNvPicPr>
            <a:picLocks noChangeAspect="1"/>
          </p:cNvPicPr>
          <p:nvPr/>
        </p:nvPicPr>
        <p:blipFill>
          <a:blip r:embed="rId3"/>
          <a:stretch>
            <a:fillRect/>
          </a:stretch>
        </p:blipFill>
        <p:spPr>
          <a:xfrm>
            <a:off x="63500" y="1193800"/>
            <a:ext cx="18402300" cy="25400"/>
          </a:xfrm>
          <a:prstGeom prst="rect">
            <a:avLst/>
          </a:prstGeom>
        </p:spPr>
      </p:pic>
      <p:pic>
        <p:nvPicPr>
          <p:cNvPr id="8" name="Picture 8"/>
          <p:cNvPicPr>
            <a:picLocks noChangeAspect="1"/>
          </p:cNvPicPr>
          <p:nvPr/>
        </p:nvPicPr>
        <p:blipFill>
          <a:blip r:embed="rId4"/>
          <a:stretch>
            <a:fillRect/>
          </a:stretch>
        </p:blipFill>
        <p:spPr>
          <a:xfrm>
            <a:off x="-812800" y="666750"/>
            <a:ext cx="7975600" cy="1130300"/>
          </a:xfrm>
          <a:prstGeom prst="rect">
            <a:avLst/>
          </a:prstGeom>
        </p:spPr>
      </p:pic>
      <p:pic>
        <p:nvPicPr>
          <p:cNvPr id="9" name="Picture 9"/>
          <p:cNvPicPr>
            <a:picLocks noChangeAspect="1"/>
          </p:cNvPicPr>
          <p:nvPr/>
        </p:nvPicPr>
        <p:blipFill>
          <a:blip r:embed="rId5"/>
          <a:stretch>
            <a:fillRect/>
          </a:stretch>
        </p:blipFill>
        <p:spPr>
          <a:xfrm rot="-13500000">
            <a:off x="5994400" y="774700"/>
            <a:ext cx="838200" cy="838200"/>
          </a:xfrm>
          <a:prstGeom prst="rect">
            <a:avLst/>
          </a:prstGeom>
        </p:spPr>
      </p:pic>
      <p:sp>
        <p:nvSpPr>
          <p:cNvPr id="16" name="TextBox 16"/>
          <p:cNvSpPr txBox="1"/>
          <p:nvPr/>
        </p:nvSpPr>
        <p:spPr>
          <a:xfrm>
            <a:off x="-76200" y="876300"/>
            <a:ext cx="6311900" cy="736600"/>
          </a:xfrm>
          <a:prstGeom prst="rect">
            <a:avLst/>
          </a:prstGeom>
        </p:spPr>
        <p:txBody>
          <a:bodyPr lIns="0" tIns="0" rIns="0" bIns="0" rtlCol="0" anchor="t"/>
          <a:lstStyle/>
          <a:p>
            <a:pPr lvl="0" algn="ctr">
              <a:lnSpc>
                <a:spcPct val="116199"/>
              </a:lnSpc>
            </a:pPr>
            <a:r>
              <a:rPr lang="en-US" altLang="ko-KR" sz="4000">
                <a:solidFill>
                  <a:srgbClr val="000000"/>
                </a:solidFill>
                <a:latin typeface="나눔스퀘어_ac Bold" panose="020B0600000101010101" pitchFamily="50" charset="-127"/>
                <a:ea typeface="나눔스퀘어_ac Bold" panose="020B0600000101010101" pitchFamily="50" charset="-127"/>
              </a:rPr>
              <a:t>AI Model Improvement</a:t>
            </a:r>
            <a:endParaRPr lang="ko-KR" sz="40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36" name="직사각형 35"/>
          <p:cNvSpPr/>
          <p:nvPr/>
        </p:nvSpPr>
        <p:spPr>
          <a:xfrm>
            <a:off x="1143000" y="1943100"/>
            <a:ext cx="8534400" cy="759952"/>
          </a:xfrm>
          <a:prstGeom prst="rect">
            <a:avLst/>
          </a:prstGeom>
        </p:spPr>
        <p:txBody>
          <a:bodyPr wrap="square">
            <a:spAutoFit/>
          </a:bodyPr>
          <a:lstStyle/>
          <a:p>
            <a:pPr>
              <a:lnSpc>
                <a:spcPct val="150000"/>
              </a:lnSpc>
            </a:pPr>
            <a:r>
              <a:rPr lang="en-US" altLang="ko-KR" sz="3200">
                <a:latin typeface="나눔스퀘어_ac Bold" panose="020B0600000101010101" pitchFamily="50" charset="-127"/>
                <a:ea typeface="나눔스퀘어_ac Bold" panose="020B0600000101010101" pitchFamily="50" charset="-127"/>
              </a:rPr>
              <a:t>Few shot Prompting</a:t>
            </a:r>
            <a:endParaRPr lang="ko-KR" altLang="en-US" sz="3200">
              <a:latin typeface="나눔스퀘어_ac Bold" panose="020B0600000101010101" pitchFamily="50" charset="-127"/>
              <a:ea typeface="나눔스퀘어_ac Bold" panose="020B0600000101010101" pitchFamily="50" charset="-127"/>
            </a:endParaRPr>
          </a:p>
        </p:txBody>
      </p:sp>
      <p:sp>
        <p:nvSpPr>
          <p:cNvPr id="3" name="직사각형 2"/>
          <p:cNvSpPr/>
          <p:nvPr/>
        </p:nvSpPr>
        <p:spPr>
          <a:xfrm>
            <a:off x="923544" y="2085639"/>
            <a:ext cx="108000" cy="659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031544" y="2847530"/>
            <a:ext cx="16646856" cy="2677656"/>
          </a:xfrm>
          <a:prstGeom prst="rect">
            <a:avLst/>
          </a:prstGeom>
        </p:spPr>
        <p:txBody>
          <a:bodyPr wrap="square">
            <a:spAutoFit/>
          </a:bodyPr>
          <a:lstStyle/>
          <a:p>
            <a:pPr lvl="0">
              <a:lnSpc>
                <a:spcPct val="150000"/>
              </a:lnSpc>
              <a:spcAft>
                <a:spcPts val="1200"/>
              </a:spcAft>
            </a:pPr>
            <a:r>
              <a:rPr lang="en-US" altLang="ko" sz="2800">
                <a:latin typeface="나눔스퀘어_ac" panose="020B0600000101010101" pitchFamily="50" charset="-127"/>
                <a:ea typeface="나눔스퀘어_ac" panose="020B0600000101010101" pitchFamily="50" charset="-127"/>
              </a:rPr>
              <a:t>Few-shot prompting </a:t>
            </a:r>
            <a:r>
              <a:rPr lang="en-US" altLang="ko" sz="2800">
                <a:latin typeface="나눔스퀘어_ac Bold" panose="020B0600000101010101" pitchFamily="50" charset="-127"/>
                <a:ea typeface="나눔스퀘어_ac Bold" panose="020B0600000101010101" pitchFamily="50" charset="-127"/>
              </a:rPr>
              <a:t>provides the model with structured examples</a:t>
            </a:r>
            <a:r>
              <a:rPr lang="en-US" altLang="ko" sz="2800">
                <a:latin typeface="나눔스퀘어_ac" panose="020B0600000101010101" pitchFamily="50" charset="-127"/>
                <a:ea typeface="나눔스퀘어_ac" panose="020B0600000101010101" pitchFamily="50" charset="-127"/>
              </a:rPr>
              <a:t>, teaching it the correct response format and encouraging it to focus on relevant details. This is crucial in educational contexts where the generated content must align closely with specific course material, ensuring the quiz questions are accurate, contextual, and relevant.</a:t>
            </a:r>
            <a:endParaRPr lang="en-US" altLang="ko-KR" sz="2800">
              <a:latin typeface="나눔스퀘어_ac" panose="020B0600000101010101" pitchFamily="50" charset="-127"/>
              <a:ea typeface="나눔스퀘어_ac" panose="020B0600000101010101" pitchFamily="50" charset="-127"/>
            </a:endParaRPr>
          </a:p>
        </p:txBody>
      </p:sp>
      <p:pic>
        <p:nvPicPr>
          <p:cNvPr id="16386" name="Picture 2" descr="AIのキャラクター（ひらめいた顔）"/>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03558" y="6380920"/>
            <a:ext cx="2266950" cy="257175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いろいろなライターのイラスト | かわいいフリー素材集 いらすとや"/>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544" y="5627900"/>
            <a:ext cx="3216716" cy="3324771"/>
          </a:xfrm>
          <a:prstGeom prst="rect">
            <a:avLst/>
          </a:prstGeom>
          <a:noFill/>
          <a:extLst>
            <a:ext uri="{909E8E84-426E-40DD-AFC4-6F175D3DCCD1}">
              <a14:hiddenFill xmlns:a14="http://schemas.microsoft.com/office/drawing/2010/main">
                <a:solidFill>
                  <a:srgbClr val="FFFFFF"/>
                </a:solidFill>
              </a14:hiddenFill>
            </a:ext>
          </a:extLst>
        </p:spPr>
      </p:pic>
      <p:sp>
        <p:nvSpPr>
          <p:cNvPr id="17" name="모서리가 둥근 사각형 설명선 16"/>
          <p:cNvSpPr/>
          <p:nvPr/>
        </p:nvSpPr>
        <p:spPr>
          <a:xfrm>
            <a:off x="4876800" y="5627900"/>
            <a:ext cx="4648200" cy="3324771"/>
          </a:xfrm>
          <a:prstGeom prst="wedgeRoundRectCallout">
            <a:avLst>
              <a:gd name="adj1" fmla="val -62940"/>
              <a:gd name="adj2" fmla="val 31153"/>
              <a:gd name="adj3" fmla="val 16667"/>
            </a:avLst>
          </a:prstGeom>
          <a:solidFill>
            <a:srgbClr val="F3F3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000">
                <a:solidFill>
                  <a:schemeClr val="tx1"/>
                </a:solidFill>
                <a:latin typeface="나눔스퀘어_ac" panose="020B0600000101010101" pitchFamily="50" charset="-127"/>
                <a:ea typeface="나눔스퀘어_ac" panose="020B0600000101010101" pitchFamily="50" charset="-127"/>
              </a:rPr>
              <a:t>Give the antonym of input.</a:t>
            </a:r>
          </a:p>
          <a:p>
            <a:endParaRPr lang="en-US" altLang="ko-KR" sz="2000">
              <a:solidFill>
                <a:schemeClr val="tx1"/>
              </a:solidFill>
              <a:latin typeface="나눔스퀘어_ac" panose="020B0600000101010101" pitchFamily="50" charset="-127"/>
              <a:ea typeface="나눔스퀘어_ac" panose="020B0600000101010101" pitchFamily="50" charset="-127"/>
            </a:endParaRPr>
          </a:p>
          <a:p>
            <a:r>
              <a:rPr lang="en-US" altLang="ko-KR" sz="2000">
                <a:solidFill>
                  <a:schemeClr val="tx1"/>
                </a:solidFill>
                <a:latin typeface="나눔스퀘어_ac" panose="020B0600000101010101" pitchFamily="50" charset="-127"/>
                <a:ea typeface="나눔스퀘어_ac" panose="020B0600000101010101" pitchFamily="50" charset="-127"/>
              </a:rPr>
              <a:t>Input : surprised</a:t>
            </a:r>
          </a:p>
          <a:p>
            <a:r>
              <a:rPr lang="en-US" altLang="ko-KR" sz="2000">
                <a:solidFill>
                  <a:schemeClr val="tx1"/>
                </a:solidFill>
                <a:latin typeface="나눔스퀘어_ac" panose="020B0600000101010101" pitchFamily="50" charset="-127"/>
                <a:ea typeface="나눔스퀘어_ac" panose="020B0600000101010101" pitchFamily="50" charset="-127"/>
              </a:rPr>
              <a:t>Output : calm</a:t>
            </a:r>
          </a:p>
          <a:p>
            <a:endParaRPr lang="en-US" altLang="ko-KR" sz="2000">
              <a:solidFill>
                <a:schemeClr val="tx1"/>
              </a:solidFill>
              <a:latin typeface="나눔스퀘어_ac" panose="020B0600000101010101" pitchFamily="50" charset="-127"/>
              <a:ea typeface="나눔스퀘어_ac" panose="020B0600000101010101" pitchFamily="50" charset="-127"/>
            </a:endParaRPr>
          </a:p>
          <a:p>
            <a:r>
              <a:rPr lang="en-US" altLang="ko-KR" sz="2000">
                <a:solidFill>
                  <a:schemeClr val="tx1"/>
                </a:solidFill>
                <a:latin typeface="나눔스퀘어_ac" panose="020B0600000101010101" pitchFamily="50" charset="-127"/>
                <a:ea typeface="나눔스퀘어_ac" panose="020B0600000101010101" pitchFamily="50" charset="-127"/>
              </a:rPr>
              <a:t>Input : satisfied</a:t>
            </a:r>
          </a:p>
          <a:p>
            <a:r>
              <a:rPr lang="en-US" altLang="ko-KR" sz="2000">
                <a:solidFill>
                  <a:schemeClr val="tx1"/>
                </a:solidFill>
                <a:latin typeface="나눔스퀘어_ac" panose="020B0600000101010101" pitchFamily="50" charset="-127"/>
                <a:ea typeface="나눔스퀘어_ac" panose="020B0600000101010101" pitchFamily="50" charset="-127"/>
              </a:rPr>
              <a:t>Output : dissatisfied</a:t>
            </a:r>
          </a:p>
          <a:p>
            <a:endParaRPr lang="en-US" altLang="ko-KR" sz="2000">
              <a:solidFill>
                <a:schemeClr val="tx1"/>
              </a:solidFill>
              <a:latin typeface="나눔스퀘어_ac" panose="020B0600000101010101" pitchFamily="50" charset="-127"/>
              <a:ea typeface="나눔스퀘어_ac" panose="020B0600000101010101" pitchFamily="50" charset="-127"/>
            </a:endParaRPr>
          </a:p>
          <a:p>
            <a:r>
              <a:rPr lang="en-US" altLang="ko-KR" sz="2000">
                <a:solidFill>
                  <a:schemeClr val="tx1"/>
                </a:solidFill>
                <a:latin typeface="나눔스퀘어_ac" panose="020B0600000101010101" pitchFamily="50" charset="-127"/>
                <a:ea typeface="나눔스퀘어_ac" panose="020B0600000101010101" pitchFamily="50" charset="-127"/>
              </a:rPr>
              <a:t>Input : excited</a:t>
            </a:r>
          </a:p>
        </p:txBody>
      </p:sp>
      <p:sp>
        <p:nvSpPr>
          <p:cNvPr id="18" name="모서리가 둥근 사각형 설명선 17"/>
          <p:cNvSpPr/>
          <p:nvPr/>
        </p:nvSpPr>
        <p:spPr>
          <a:xfrm>
            <a:off x="12420600" y="6096931"/>
            <a:ext cx="4495800" cy="2105912"/>
          </a:xfrm>
          <a:prstGeom prst="wedgeRoundRectCallout">
            <a:avLst>
              <a:gd name="adj1" fmla="val -62940"/>
              <a:gd name="adj2" fmla="val 31153"/>
              <a:gd name="adj3" fmla="val 16667"/>
            </a:avLst>
          </a:prstGeom>
          <a:solidFill>
            <a:srgbClr val="F3F3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나눔스퀘어_ac" panose="020B0600000101010101" pitchFamily="50" charset="-127"/>
                <a:ea typeface="나눔스퀘어_ac" panose="020B0600000101010101" pitchFamily="50" charset="-127"/>
              </a:rPr>
              <a:t>based on prompt, </a:t>
            </a:r>
          </a:p>
          <a:p>
            <a:pPr algn="ctr"/>
            <a:r>
              <a:rPr lang="en-US" altLang="ko-KR" sz="2400">
                <a:solidFill>
                  <a:schemeClr val="tx1"/>
                </a:solidFill>
                <a:latin typeface="나눔스퀘어_ac" panose="020B0600000101010101" pitchFamily="50" charset="-127"/>
                <a:ea typeface="나눔스퀘어_ac" panose="020B0600000101010101" pitchFamily="50" charset="-127"/>
              </a:rPr>
              <a:t>"antonym" of input is "bored"!</a:t>
            </a:r>
            <a:endParaRPr lang="ko-KR" altLang="en-US" sz="2400">
              <a:solidFill>
                <a:schemeClr val="tx1"/>
              </a:solidFill>
              <a:latin typeface="나눔스퀘어_ac" panose="020B0600000101010101" pitchFamily="50" charset="-127"/>
              <a:ea typeface="나눔스퀘어_ac" panose="020B0600000101010101" pitchFamily="50" charset="-127"/>
            </a:endParaRPr>
          </a:p>
        </p:txBody>
      </p:sp>
    </p:spTree>
    <p:extLst>
      <p:ext uri="{BB962C8B-B14F-4D97-AF65-F5344CB8AC3E}">
        <p14:creationId xmlns:p14="http://schemas.microsoft.com/office/powerpoint/2010/main" val="3429568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tretch>
            <a:fillRect/>
          </a:stretch>
        </p:blipFill>
        <p:spPr>
          <a:xfrm rot="10800000">
            <a:off x="647700" y="9283700"/>
            <a:ext cx="17030700" cy="25400"/>
          </a:xfrm>
          <a:prstGeom prst="rect">
            <a:avLst/>
          </a:prstGeom>
        </p:spPr>
      </p:pic>
      <p:pic>
        <p:nvPicPr>
          <p:cNvPr id="7" name="Picture 7"/>
          <p:cNvPicPr>
            <a:picLocks noChangeAspect="1"/>
          </p:cNvPicPr>
          <p:nvPr/>
        </p:nvPicPr>
        <p:blipFill>
          <a:blip r:embed="rId3"/>
          <a:stretch>
            <a:fillRect/>
          </a:stretch>
        </p:blipFill>
        <p:spPr>
          <a:xfrm>
            <a:off x="63500" y="1193800"/>
            <a:ext cx="18402300" cy="25400"/>
          </a:xfrm>
          <a:prstGeom prst="rect">
            <a:avLst/>
          </a:prstGeom>
        </p:spPr>
      </p:pic>
      <p:pic>
        <p:nvPicPr>
          <p:cNvPr id="8" name="Picture 8"/>
          <p:cNvPicPr>
            <a:picLocks noChangeAspect="1"/>
          </p:cNvPicPr>
          <p:nvPr/>
        </p:nvPicPr>
        <p:blipFill>
          <a:blip r:embed="rId4"/>
          <a:stretch>
            <a:fillRect/>
          </a:stretch>
        </p:blipFill>
        <p:spPr>
          <a:xfrm>
            <a:off x="-812800" y="666750"/>
            <a:ext cx="7975600" cy="1130300"/>
          </a:xfrm>
          <a:prstGeom prst="rect">
            <a:avLst/>
          </a:prstGeom>
        </p:spPr>
      </p:pic>
      <p:pic>
        <p:nvPicPr>
          <p:cNvPr id="9" name="Picture 9"/>
          <p:cNvPicPr>
            <a:picLocks noChangeAspect="1"/>
          </p:cNvPicPr>
          <p:nvPr/>
        </p:nvPicPr>
        <p:blipFill>
          <a:blip r:embed="rId5"/>
          <a:stretch>
            <a:fillRect/>
          </a:stretch>
        </p:blipFill>
        <p:spPr>
          <a:xfrm rot="-13500000">
            <a:off x="5994400" y="774700"/>
            <a:ext cx="838200" cy="838200"/>
          </a:xfrm>
          <a:prstGeom prst="rect">
            <a:avLst/>
          </a:prstGeom>
        </p:spPr>
      </p:pic>
      <p:sp>
        <p:nvSpPr>
          <p:cNvPr id="16" name="TextBox 16"/>
          <p:cNvSpPr txBox="1"/>
          <p:nvPr/>
        </p:nvSpPr>
        <p:spPr>
          <a:xfrm>
            <a:off x="-76200" y="876300"/>
            <a:ext cx="6311900" cy="736600"/>
          </a:xfrm>
          <a:prstGeom prst="rect">
            <a:avLst/>
          </a:prstGeom>
        </p:spPr>
        <p:txBody>
          <a:bodyPr lIns="0" tIns="0" rIns="0" bIns="0" rtlCol="0" anchor="t"/>
          <a:lstStyle/>
          <a:p>
            <a:pPr lvl="0" algn="ctr">
              <a:lnSpc>
                <a:spcPct val="116199"/>
              </a:lnSpc>
            </a:pPr>
            <a:r>
              <a:rPr lang="en-US" altLang="ko-KR" sz="4000">
                <a:solidFill>
                  <a:srgbClr val="000000"/>
                </a:solidFill>
                <a:latin typeface="나눔스퀘어_ac Bold" panose="020B0600000101010101" pitchFamily="50" charset="-127"/>
                <a:ea typeface="나눔스퀘어_ac Bold" panose="020B0600000101010101" pitchFamily="50" charset="-127"/>
              </a:rPr>
              <a:t>AI Model Improvement</a:t>
            </a:r>
            <a:endParaRPr lang="ko-KR" sz="4000" b="0" i="0" u="none" strike="noStrike">
              <a:solidFill>
                <a:srgbClr val="000000"/>
              </a:solidFill>
              <a:latin typeface="나눔스퀘어_ac Bold" panose="020B0600000101010101" pitchFamily="50" charset="-127"/>
              <a:ea typeface="나눔스퀘어_ac Bold" panose="020B0600000101010101" pitchFamily="50" charset="-127"/>
            </a:endParaRPr>
          </a:p>
        </p:txBody>
      </p:sp>
      <p:pic>
        <p:nvPicPr>
          <p:cNvPr id="14" name="Google Shape;109;p22"/>
          <p:cNvPicPr preferRelativeResize="0"/>
          <p:nvPr/>
        </p:nvPicPr>
        <p:blipFill>
          <a:blip r:embed="rId6">
            <a:alphaModFix/>
          </a:blip>
          <a:stretch>
            <a:fillRect/>
          </a:stretch>
        </p:blipFill>
        <p:spPr>
          <a:xfrm>
            <a:off x="2432169" y="2476500"/>
            <a:ext cx="13461761" cy="6310466"/>
          </a:xfrm>
          <a:prstGeom prst="rect">
            <a:avLst/>
          </a:prstGeom>
          <a:noFill/>
          <a:ln>
            <a:noFill/>
          </a:ln>
        </p:spPr>
      </p:pic>
      <p:sp>
        <p:nvSpPr>
          <p:cNvPr id="2" name="TextBox 1"/>
          <p:cNvSpPr txBox="1"/>
          <p:nvPr/>
        </p:nvSpPr>
        <p:spPr>
          <a:xfrm>
            <a:off x="2743200" y="2552700"/>
            <a:ext cx="1219200" cy="830997"/>
          </a:xfrm>
          <a:prstGeom prst="rect">
            <a:avLst/>
          </a:prstGeom>
          <a:solidFill>
            <a:schemeClr val="bg1"/>
          </a:solidFill>
        </p:spPr>
        <p:txBody>
          <a:bodyPr wrap="square" rtlCol="0">
            <a:spAutoFit/>
          </a:bodyPr>
          <a:lstStyle/>
          <a:p>
            <a:pPr algn="ctr"/>
            <a:r>
              <a:rPr lang="en-US" altLang="ko-KR" sz="2400">
                <a:latin typeface="나눔스퀘어_ac Bold" panose="020B0600000101010101" pitchFamily="50" charset="-127"/>
                <a:ea typeface="나눔스퀘어_ac Bold" panose="020B0600000101010101" pitchFamily="50" charset="-127"/>
              </a:rPr>
              <a:t>Input query</a:t>
            </a:r>
            <a:endParaRPr lang="ko-KR" altLang="en-US" sz="2400">
              <a:latin typeface="나눔스퀘어_ac Bold" panose="020B0600000101010101" pitchFamily="50" charset="-127"/>
              <a:ea typeface="나눔스퀘어_ac Bold" panose="020B0600000101010101" pitchFamily="50" charset="-127"/>
            </a:endParaRPr>
          </a:p>
        </p:txBody>
      </p:sp>
      <p:sp>
        <p:nvSpPr>
          <p:cNvPr id="17" name="TextBox 16"/>
          <p:cNvSpPr txBox="1"/>
          <p:nvPr/>
        </p:nvSpPr>
        <p:spPr>
          <a:xfrm>
            <a:off x="2743200" y="5372100"/>
            <a:ext cx="1219200" cy="830997"/>
          </a:xfrm>
          <a:prstGeom prst="rect">
            <a:avLst/>
          </a:prstGeom>
          <a:solidFill>
            <a:schemeClr val="bg1"/>
          </a:solidFill>
        </p:spPr>
        <p:txBody>
          <a:bodyPr wrap="square" rtlCol="0">
            <a:spAutoFit/>
          </a:bodyPr>
          <a:lstStyle/>
          <a:p>
            <a:pPr algn="ctr"/>
            <a:r>
              <a:rPr lang="en-US" altLang="ko-KR" sz="2400">
                <a:latin typeface="나눔스퀘어_ac Bold" panose="020B0600000101010101" pitchFamily="50" charset="-127"/>
                <a:ea typeface="나눔스퀘어_ac Bold" panose="020B0600000101010101" pitchFamily="50" charset="-127"/>
              </a:rPr>
              <a:t>Chat</a:t>
            </a:r>
          </a:p>
          <a:p>
            <a:pPr algn="ctr"/>
            <a:r>
              <a:rPr lang="en-US" altLang="ko-KR" sz="2400">
                <a:latin typeface="나눔스퀘어_ac Bold" panose="020B0600000101010101" pitchFamily="50" charset="-127"/>
                <a:ea typeface="나눔스퀘어_ac Bold" panose="020B0600000101010101" pitchFamily="50" charset="-127"/>
              </a:rPr>
              <a:t>History</a:t>
            </a:r>
            <a:endParaRPr lang="ko-KR" altLang="en-US" sz="2400">
              <a:latin typeface="나눔스퀘어_ac Bold" panose="020B0600000101010101" pitchFamily="50" charset="-127"/>
              <a:ea typeface="나눔스퀘어_ac Bold" panose="020B0600000101010101" pitchFamily="50" charset="-127"/>
            </a:endParaRPr>
          </a:p>
        </p:txBody>
      </p:sp>
      <p:sp>
        <p:nvSpPr>
          <p:cNvPr id="18" name="TextBox 17"/>
          <p:cNvSpPr txBox="1"/>
          <p:nvPr/>
        </p:nvSpPr>
        <p:spPr>
          <a:xfrm>
            <a:off x="5329797" y="3383697"/>
            <a:ext cx="1528203" cy="738664"/>
          </a:xfrm>
          <a:prstGeom prst="rect">
            <a:avLst/>
          </a:prstGeom>
          <a:solidFill>
            <a:schemeClr val="bg1"/>
          </a:solidFill>
        </p:spPr>
        <p:txBody>
          <a:bodyPr wrap="square" rtlCol="0">
            <a:spAutoFit/>
          </a:bodyPr>
          <a:lstStyle/>
          <a:p>
            <a:pPr algn="ctr"/>
            <a:r>
              <a:rPr lang="en-US" altLang="ko-KR" sz="1400">
                <a:latin typeface="나눔스퀘어_ac Bold" panose="020B0600000101010101" pitchFamily="50" charset="-127"/>
                <a:ea typeface="나눔스퀘어_ac Bold" panose="020B0600000101010101" pitchFamily="50" charset="-127"/>
              </a:rPr>
              <a:t>“contextualize query”</a:t>
            </a:r>
          </a:p>
          <a:p>
            <a:pPr algn="ctr"/>
            <a:r>
              <a:rPr lang="en-US" altLang="ko-KR" sz="1400">
                <a:latin typeface="나눔스퀘어_ac Bold" panose="020B0600000101010101" pitchFamily="50" charset="-127"/>
                <a:ea typeface="나눔스퀘어_ac Bold" panose="020B0600000101010101" pitchFamily="50" charset="-127"/>
              </a:rPr>
              <a:t>prompt</a:t>
            </a:r>
            <a:endParaRPr lang="ko-KR" altLang="en-US" sz="1400">
              <a:latin typeface="나눔스퀘어_ac Bold" panose="020B0600000101010101" pitchFamily="50" charset="-127"/>
              <a:ea typeface="나눔스퀘어_ac Bold" panose="020B0600000101010101" pitchFamily="50" charset="-127"/>
            </a:endParaRPr>
          </a:p>
        </p:txBody>
      </p:sp>
      <p:sp>
        <p:nvSpPr>
          <p:cNvPr id="19" name="TextBox 18"/>
          <p:cNvSpPr txBox="1"/>
          <p:nvPr/>
        </p:nvSpPr>
        <p:spPr>
          <a:xfrm>
            <a:off x="7543800" y="3543300"/>
            <a:ext cx="1528203" cy="338554"/>
          </a:xfrm>
          <a:prstGeom prst="rect">
            <a:avLst/>
          </a:prstGeom>
          <a:solidFill>
            <a:schemeClr val="bg1"/>
          </a:solidFill>
        </p:spPr>
        <p:txBody>
          <a:bodyPr wrap="square" rtlCol="0">
            <a:spAutoFit/>
          </a:bodyPr>
          <a:lstStyle/>
          <a:p>
            <a:pPr algn="ctr"/>
            <a:r>
              <a:rPr lang="en-US" altLang="ko-KR" sz="1600">
                <a:latin typeface="나눔스퀘어_ac Bold" panose="020B0600000101010101" pitchFamily="50" charset="-127"/>
                <a:ea typeface="나눔스퀘어_ac Bold" panose="020B0600000101010101" pitchFamily="50" charset="-127"/>
              </a:rPr>
              <a:t>LLM</a:t>
            </a:r>
            <a:endParaRPr lang="ko-KR" altLang="en-US" sz="1600">
              <a:latin typeface="나눔스퀘어_ac Bold" panose="020B0600000101010101" pitchFamily="50" charset="-127"/>
              <a:ea typeface="나눔스퀘어_ac Bold" panose="020B0600000101010101" pitchFamily="50" charset="-127"/>
            </a:endParaRPr>
          </a:p>
        </p:txBody>
      </p:sp>
      <p:sp>
        <p:nvSpPr>
          <p:cNvPr id="21" name="TextBox 20"/>
          <p:cNvSpPr txBox="1"/>
          <p:nvPr/>
        </p:nvSpPr>
        <p:spPr>
          <a:xfrm>
            <a:off x="9825597" y="3491419"/>
            <a:ext cx="1528203" cy="523220"/>
          </a:xfrm>
          <a:prstGeom prst="rect">
            <a:avLst/>
          </a:prstGeom>
          <a:solidFill>
            <a:schemeClr val="bg1"/>
          </a:solidFill>
        </p:spPr>
        <p:txBody>
          <a:bodyPr wrap="square" rtlCol="0">
            <a:spAutoFit/>
          </a:bodyPr>
          <a:lstStyle/>
          <a:p>
            <a:pPr algn="ctr"/>
            <a:r>
              <a:rPr lang="en-US" altLang="ko-KR" sz="1400">
                <a:latin typeface="나눔스퀘어_ac Bold" panose="020B0600000101010101" pitchFamily="50" charset="-127"/>
                <a:ea typeface="나눔스퀘어_ac Bold" panose="020B0600000101010101" pitchFamily="50" charset="-127"/>
              </a:rPr>
              <a:t>Contextualized</a:t>
            </a:r>
          </a:p>
          <a:p>
            <a:pPr algn="ctr"/>
            <a:r>
              <a:rPr lang="en-US" altLang="ko-KR" sz="1400">
                <a:latin typeface="나눔스퀘어_ac Bold" panose="020B0600000101010101" pitchFamily="50" charset="-127"/>
                <a:ea typeface="나눔스퀘어_ac Bold" panose="020B0600000101010101" pitchFamily="50" charset="-127"/>
              </a:rPr>
              <a:t>query</a:t>
            </a:r>
            <a:endParaRPr lang="ko-KR" altLang="en-US" sz="1400">
              <a:latin typeface="나눔스퀘어_ac Bold" panose="020B0600000101010101" pitchFamily="50" charset="-127"/>
              <a:ea typeface="나눔스퀘어_ac Bold" panose="020B0600000101010101" pitchFamily="50" charset="-127"/>
            </a:endParaRPr>
          </a:p>
        </p:txBody>
      </p:sp>
      <p:sp>
        <p:nvSpPr>
          <p:cNvPr id="23" name="TextBox 22"/>
          <p:cNvSpPr txBox="1"/>
          <p:nvPr/>
        </p:nvSpPr>
        <p:spPr>
          <a:xfrm>
            <a:off x="12035397" y="3505558"/>
            <a:ext cx="1528203" cy="338554"/>
          </a:xfrm>
          <a:prstGeom prst="rect">
            <a:avLst/>
          </a:prstGeom>
          <a:solidFill>
            <a:schemeClr val="bg1"/>
          </a:solidFill>
        </p:spPr>
        <p:txBody>
          <a:bodyPr wrap="square" rtlCol="0">
            <a:spAutoFit/>
          </a:bodyPr>
          <a:lstStyle/>
          <a:p>
            <a:pPr algn="ctr"/>
            <a:r>
              <a:rPr lang="en-US" altLang="ko-KR" sz="1600">
                <a:latin typeface="나눔스퀘어_ac Bold" panose="020B0600000101010101" pitchFamily="50" charset="-127"/>
                <a:ea typeface="나눔스퀘어_ac Bold" panose="020B0600000101010101" pitchFamily="50" charset="-127"/>
              </a:rPr>
              <a:t>Retriever</a:t>
            </a:r>
            <a:endParaRPr lang="ko-KR" altLang="en-US" sz="1600">
              <a:latin typeface="나눔스퀘어_ac Bold" panose="020B0600000101010101" pitchFamily="50" charset="-127"/>
              <a:ea typeface="나눔스퀘어_ac Bold" panose="020B0600000101010101" pitchFamily="50" charset="-127"/>
            </a:endParaRPr>
          </a:p>
        </p:txBody>
      </p:sp>
      <p:sp>
        <p:nvSpPr>
          <p:cNvPr id="24" name="TextBox 23"/>
          <p:cNvSpPr txBox="1"/>
          <p:nvPr/>
        </p:nvSpPr>
        <p:spPr>
          <a:xfrm>
            <a:off x="14164940" y="4862036"/>
            <a:ext cx="1456060" cy="738664"/>
          </a:xfrm>
          <a:prstGeom prst="rect">
            <a:avLst/>
          </a:prstGeom>
          <a:solidFill>
            <a:schemeClr val="bg1"/>
          </a:solidFill>
        </p:spPr>
        <p:txBody>
          <a:bodyPr wrap="square" rtlCol="0">
            <a:spAutoFit/>
          </a:bodyPr>
          <a:lstStyle/>
          <a:p>
            <a:pPr algn="ctr"/>
            <a:r>
              <a:rPr lang="en-US" altLang="ko-KR" sz="1400">
                <a:latin typeface="나눔스퀘어_ac Bold" panose="020B0600000101010101" pitchFamily="50" charset="-127"/>
                <a:ea typeface="나눔스퀘어_ac Bold" panose="020B0600000101010101" pitchFamily="50" charset="-127"/>
              </a:rPr>
              <a:t>“answer question”</a:t>
            </a:r>
          </a:p>
          <a:p>
            <a:pPr algn="ctr"/>
            <a:r>
              <a:rPr lang="en-US" altLang="ko-KR" sz="1400">
                <a:latin typeface="나눔스퀘어_ac Bold" panose="020B0600000101010101" pitchFamily="50" charset="-127"/>
                <a:ea typeface="나눔스퀘어_ac Bold" panose="020B0600000101010101" pitchFamily="50" charset="-127"/>
              </a:rPr>
              <a:t>prompt</a:t>
            </a:r>
            <a:endParaRPr lang="ko-KR" altLang="en-US" sz="1400">
              <a:latin typeface="나눔스퀘어_ac Bold" panose="020B0600000101010101" pitchFamily="50" charset="-127"/>
              <a:ea typeface="나눔스퀘어_ac Bold" panose="020B0600000101010101" pitchFamily="50" charset="-127"/>
            </a:endParaRPr>
          </a:p>
        </p:txBody>
      </p:sp>
      <p:sp>
        <p:nvSpPr>
          <p:cNvPr id="26" name="TextBox 25"/>
          <p:cNvSpPr txBox="1"/>
          <p:nvPr/>
        </p:nvSpPr>
        <p:spPr>
          <a:xfrm>
            <a:off x="14020800" y="6438900"/>
            <a:ext cx="1528203" cy="338554"/>
          </a:xfrm>
          <a:prstGeom prst="rect">
            <a:avLst/>
          </a:prstGeom>
          <a:solidFill>
            <a:schemeClr val="bg1"/>
          </a:solidFill>
        </p:spPr>
        <p:txBody>
          <a:bodyPr wrap="square" rtlCol="0">
            <a:spAutoFit/>
          </a:bodyPr>
          <a:lstStyle/>
          <a:p>
            <a:pPr algn="ctr"/>
            <a:r>
              <a:rPr lang="en-US" altLang="ko-KR" sz="1600">
                <a:latin typeface="나눔스퀘어_ac Bold" panose="020B0600000101010101" pitchFamily="50" charset="-127"/>
                <a:ea typeface="나눔스퀘어_ac Bold" panose="020B0600000101010101" pitchFamily="50" charset="-127"/>
              </a:rPr>
              <a:t>LLM</a:t>
            </a:r>
            <a:endParaRPr lang="ko-KR" altLang="en-US" sz="1600">
              <a:latin typeface="나눔스퀘어_ac Bold" panose="020B0600000101010101" pitchFamily="50" charset="-127"/>
              <a:ea typeface="나눔스퀘어_ac Bold" panose="020B0600000101010101" pitchFamily="50" charset="-127"/>
            </a:endParaRPr>
          </a:p>
        </p:txBody>
      </p:sp>
      <p:sp>
        <p:nvSpPr>
          <p:cNvPr id="28" name="TextBox 27"/>
          <p:cNvSpPr txBox="1"/>
          <p:nvPr/>
        </p:nvSpPr>
        <p:spPr>
          <a:xfrm>
            <a:off x="14077557" y="7865477"/>
            <a:ext cx="1528203" cy="338554"/>
          </a:xfrm>
          <a:prstGeom prst="rect">
            <a:avLst/>
          </a:prstGeom>
          <a:solidFill>
            <a:schemeClr val="bg1"/>
          </a:solidFill>
        </p:spPr>
        <p:txBody>
          <a:bodyPr wrap="square" rtlCol="0">
            <a:spAutoFit/>
          </a:bodyPr>
          <a:lstStyle/>
          <a:p>
            <a:pPr algn="ctr"/>
            <a:r>
              <a:rPr lang="en-US" altLang="ko-KR" sz="1600">
                <a:latin typeface="나눔스퀘어_ac Bold" panose="020B0600000101010101" pitchFamily="50" charset="-127"/>
                <a:ea typeface="나눔스퀘어_ac Bold" panose="020B0600000101010101" pitchFamily="50" charset="-127"/>
              </a:rPr>
              <a:t>Answer</a:t>
            </a:r>
            <a:endParaRPr lang="ko-KR" altLang="en-US" sz="1600">
              <a:latin typeface="나눔스퀘어_ac Bold" panose="020B0600000101010101" pitchFamily="50" charset="-127"/>
              <a:ea typeface="나눔스퀘어_ac Bold" panose="020B0600000101010101" pitchFamily="50" charset="-127"/>
            </a:endParaRPr>
          </a:p>
        </p:txBody>
      </p:sp>
      <p:sp>
        <p:nvSpPr>
          <p:cNvPr id="29" name="TextBox 28"/>
          <p:cNvSpPr txBox="1"/>
          <p:nvPr/>
        </p:nvSpPr>
        <p:spPr>
          <a:xfrm>
            <a:off x="7486649" y="2286000"/>
            <a:ext cx="3352800" cy="400110"/>
          </a:xfrm>
          <a:prstGeom prst="rect">
            <a:avLst/>
          </a:prstGeom>
          <a:solidFill>
            <a:schemeClr val="accent6"/>
          </a:solidFill>
        </p:spPr>
        <p:txBody>
          <a:bodyPr wrap="square" rtlCol="0">
            <a:spAutoFit/>
          </a:bodyPr>
          <a:lstStyle/>
          <a:p>
            <a:pPr algn="ctr"/>
            <a:r>
              <a:rPr lang="en-US" altLang="ko-KR" sz="2000">
                <a:solidFill>
                  <a:schemeClr val="bg1"/>
                </a:solidFill>
                <a:latin typeface="나눔스퀘어_ac Bold" panose="020B0600000101010101" pitchFamily="50" charset="-127"/>
                <a:ea typeface="나눔스퀘어_ac Bold" panose="020B0600000101010101" pitchFamily="50" charset="-127"/>
              </a:rPr>
              <a:t>History_aware_retriever</a:t>
            </a:r>
            <a:endParaRPr lang="ko-KR" altLang="en-US" sz="2000">
              <a:solidFill>
                <a:schemeClr val="bg1"/>
              </a:solidFill>
              <a:latin typeface="나눔스퀘어_ac Bold" panose="020B0600000101010101" pitchFamily="50" charset="-127"/>
              <a:ea typeface="나눔스퀘어_ac Bold" panose="020B0600000101010101" pitchFamily="50" charset="-127"/>
            </a:endParaRPr>
          </a:p>
        </p:txBody>
      </p:sp>
      <p:sp>
        <p:nvSpPr>
          <p:cNvPr id="30" name="TextBox 29"/>
          <p:cNvSpPr txBox="1"/>
          <p:nvPr/>
        </p:nvSpPr>
        <p:spPr>
          <a:xfrm>
            <a:off x="13030200" y="2286000"/>
            <a:ext cx="3352800" cy="400110"/>
          </a:xfrm>
          <a:prstGeom prst="rect">
            <a:avLst/>
          </a:prstGeom>
          <a:solidFill>
            <a:schemeClr val="tx2"/>
          </a:solidFill>
        </p:spPr>
        <p:txBody>
          <a:bodyPr wrap="square" rtlCol="0">
            <a:spAutoFit/>
          </a:bodyPr>
          <a:lstStyle/>
          <a:p>
            <a:pPr algn="ctr"/>
            <a:r>
              <a:rPr lang="en-US" altLang="ko-KR" sz="2000">
                <a:solidFill>
                  <a:schemeClr val="bg1"/>
                </a:solidFill>
                <a:latin typeface="나눔스퀘어_ac Bold" panose="020B0600000101010101" pitchFamily="50" charset="-127"/>
                <a:ea typeface="나눔스퀘어_ac Bold" panose="020B0600000101010101" pitchFamily="50" charset="-127"/>
              </a:rPr>
              <a:t>Question_answer_chain</a:t>
            </a:r>
            <a:endParaRPr lang="ko-KR" altLang="en-US" sz="2000">
              <a:solidFill>
                <a:schemeClr val="bg1"/>
              </a:solidFill>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1060350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tretch>
            <a:fillRect/>
          </a:stretch>
        </p:blipFill>
        <p:spPr>
          <a:xfrm rot="10800000">
            <a:off x="647700" y="9283700"/>
            <a:ext cx="17030700" cy="25400"/>
          </a:xfrm>
          <a:prstGeom prst="rect">
            <a:avLst/>
          </a:prstGeom>
        </p:spPr>
      </p:pic>
      <p:pic>
        <p:nvPicPr>
          <p:cNvPr id="7" name="Picture 7"/>
          <p:cNvPicPr>
            <a:picLocks noChangeAspect="1"/>
          </p:cNvPicPr>
          <p:nvPr/>
        </p:nvPicPr>
        <p:blipFill>
          <a:blip r:embed="rId3"/>
          <a:stretch>
            <a:fillRect/>
          </a:stretch>
        </p:blipFill>
        <p:spPr>
          <a:xfrm>
            <a:off x="63500" y="1193800"/>
            <a:ext cx="18402300" cy="25400"/>
          </a:xfrm>
          <a:prstGeom prst="rect">
            <a:avLst/>
          </a:prstGeom>
        </p:spPr>
      </p:pic>
      <p:pic>
        <p:nvPicPr>
          <p:cNvPr id="8" name="Picture 8"/>
          <p:cNvPicPr>
            <a:picLocks noChangeAspect="1"/>
          </p:cNvPicPr>
          <p:nvPr/>
        </p:nvPicPr>
        <p:blipFill>
          <a:blip r:embed="rId4"/>
          <a:stretch>
            <a:fillRect/>
          </a:stretch>
        </p:blipFill>
        <p:spPr>
          <a:xfrm>
            <a:off x="-812800" y="666750"/>
            <a:ext cx="7975600" cy="1130300"/>
          </a:xfrm>
          <a:prstGeom prst="rect">
            <a:avLst/>
          </a:prstGeom>
        </p:spPr>
      </p:pic>
      <p:pic>
        <p:nvPicPr>
          <p:cNvPr id="9" name="Picture 9"/>
          <p:cNvPicPr>
            <a:picLocks noChangeAspect="1"/>
          </p:cNvPicPr>
          <p:nvPr/>
        </p:nvPicPr>
        <p:blipFill>
          <a:blip r:embed="rId5"/>
          <a:stretch>
            <a:fillRect/>
          </a:stretch>
        </p:blipFill>
        <p:spPr>
          <a:xfrm rot="-13500000">
            <a:off x="5994400" y="774700"/>
            <a:ext cx="838200" cy="838200"/>
          </a:xfrm>
          <a:prstGeom prst="rect">
            <a:avLst/>
          </a:prstGeom>
        </p:spPr>
      </p:pic>
      <p:sp>
        <p:nvSpPr>
          <p:cNvPr id="16" name="TextBox 16"/>
          <p:cNvSpPr txBox="1"/>
          <p:nvPr/>
        </p:nvSpPr>
        <p:spPr>
          <a:xfrm>
            <a:off x="-76200" y="876300"/>
            <a:ext cx="6311900" cy="736600"/>
          </a:xfrm>
          <a:prstGeom prst="rect">
            <a:avLst/>
          </a:prstGeom>
        </p:spPr>
        <p:txBody>
          <a:bodyPr lIns="0" tIns="0" rIns="0" bIns="0" rtlCol="0" anchor="t"/>
          <a:lstStyle/>
          <a:p>
            <a:pPr lvl="0" algn="ctr">
              <a:lnSpc>
                <a:spcPct val="116199"/>
              </a:lnSpc>
            </a:pPr>
            <a:r>
              <a:rPr lang="en-US" altLang="ko-KR" sz="4000">
                <a:solidFill>
                  <a:srgbClr val="000000"/>
                </a:solidFill>
                <a:latin typeface="나눔스퀘어_ac Bold" panose="020B0600000101010101" pitchFamily="50" charset="-127"/>
                <a:ea typeface="나눔스퀘어_ac Bold" panose="020B0600000101010101" pitchFamily="50" charset="-127"/>
              </a:rPr>
              <a:t>FrontEnd</a:t>
            </a:r>
            <a:endParaRPr lang="ko-KR" sz="40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21" name="직사각형 20"/>
          <p:cNvSpPr/>
          <p:nvPr/>
        </p:nvSpPr>
        <p:spPr>
          <a:xfrm>
            <a:off x="1143000" y="1943100"/>
            <a:ext cx="8534400" cy="759952"/>
          </a:xfrm>
          <a:prstGeom prst="rect">
            <a:avLst/>
          </a:prstGeom>
        </p:spPr>
        <p:txBody>
          <a:bodyPr wrap="square">
            <a:spAutoFit/>
          </a:bodyPr>
          <a:lstStyle/>
          <a:p>
            <a:pPr>
              <a:lnSpc>
                <a:spcPct val="150000"/>
              </a:lnSpc>
            </a:pPr>
            <a:r>
              <a:rPr lang="en-US" altLang="ko-KR" sz="3200">
                <a:latin typeface="나눔스퀘어_ac Bold" panose="020B0600000101010101" pitchFamily="50" charset="-127"/>
                <a:ea typeface="나눔스퀘어_ac Bold" panose="020B0600000101010101" pitchFamily="50" charset="-127"/>
              </a:rPr>
              <a:t>Figma Demo</a:t>
            </a:r>
            <a:endParaRPr lang="ko-KR" altLang="en-US" sz="3200">
              <a:latin typeface="나눔스퀘어_ac Bold" panose="020B0600000101010101" pitchFamily="50" charset="-127"/>
              <a:ea typeface="나눔스퀘어_ac Bold" panose="020B0600000101010101" pitchFamily="50" charset="-127"/>
            </a:endParaRPr>
          </a:p>
        </p:txBody>
      </p:sp>
      <p:sp>
        <p:nvSpPr>
          <p:cNvPr id="22" name="직사각형 21"/>
          <p:cNvSpPr/>
          <p:nvPr/>
        </p:nvSpPr>
        <p:spPr>
          <a:xfrm>
            <a:off x="923544" y="2085639"/>
            <a:ext cx="108000" cy="659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그림 1"/>
          <p:cNvPicPr>
            <a:picLocks noChangeAspect="1"/>
          </p:cNvPicPr>
          <p:nvPr/>
        </p:nvPicPr>
        <p:blipFill>
          <a:blip r:embed="rId6"/>
          <a:stretch>
            <a:fillRect/>
          </a:stretch>
        </p:blipFill>
        <p:spPr>
          <a:xfrm>
            <a:off x="844218" y="3509674"/>
            <a:ext cx="5398697" cy="3235933"/>
          </a:xfrm>
          <a:prstGeom prst="rect">
            <a:avLst/>
          </a:prstGeom>
          <a:ln>
            <a:solidFill>
              <a:schemeClr val="tx1"/>
            </a:solidFill>
          </a:ln>
        </p:spPr>
      </p:pic>
      <p:pic>
        <p:nvPicPr>
          <p:cNvPr id="6" name="그림 5"/>
          <p:cNvPicPr>
            <a:picLocks noChangeAspect="1"/>
          </p:cNvPicPr>
          <p:nvPr/>
        </p:nvPicPr>
        <p:blipFill>
          <a:blip r:embed="rId7"/>
          <a:stretch>
            <a:fillRect/>
          </a:stretch>
        </p:blipFill>
        <p:spPr>
          <a:xfrm>
            <a:off x="6444652" y="3482582"/>
            <a:ext cx="5398697" cy="3290115"/>
          </a:xfrm>
          <a:prstGeom prst="rect">
            <a:avLst/>
          </a:prstGeom>
          <a:ln>
            <a:solidFill>
              <a:schemeClr val="tx1"/>
            </a:solidFill>
          </a:ln>
        </p:spPr>
      </p:pic>
      <p:pic>
        <p:nvPicPr>
          <p:cNvPr id="10" name="그림 9"/>
          <p:cNvPicPr>
            <a:picLocks noChangeAspect="1"/>
          </p:cNvPicPr>
          <p:nvPr/>
        </p:nvPicPr>
        <p:blipFill>
          <a:blip r:embed="rId8"/>
          <a:stretch>
            <a:fillRect/>
          </a:stretch>
        </p:blipFill>
        <p:spPr>
          <a:xfrm>
            <a:off x="12045085" y="3487101"/>
            <a:ext cx="5398697" cy="3281078"/>
          </a:xfrm>
          <a:prstGeom prst="rect">
            <a:avLst/>
          </a:prstGeom>
          <a:ln>
            <a:solidFill>
              <a:schemeClr val="tx1"/>
            </a:solidFill>
          </a:ln>
        </p:spPr>
      </p:pic>
      <p:sp>
        <p:nvSpPr>
          <p:cNvPr id="28" name="직사각형 27"/>
          <p:cNvSpPr/>
          <p:nvPr/>
        </p:nvSpPr>
        <p:spPr>
          <a:xfrm>
            <a:off x="1668075" y="7581900"/>
            <a:ext cx="14951850" cy="523220"/>
          </a:xfrm>
          <a:prstGeom prst="rect">
            <a:avLst/>
          </a:prstGeom>
        </p:spPr>
        <p:txBody>
          <a:bodyPr wrap="none">
            <a:spAutoFit/>
          </a:bodyPr>
          <a:lstStyle/>
          <a:p>
            <a:pPr lvl="0">
              <a:spcAft>
                <a:spcPts val="1200"/>
              </a:spcAft>
            </a:pPr>
            <a:r>
              <a:rPr lang="en-US" altLang="ko" sz="2800">
                <a:latin typeface="나눔스퀘어_ac" panose="020B0600000101010101" pitchFamily="50" charset="-127"/>
                <a:ea typeface="나눔스퀘어_ac" panose="020B0600000101010101" pitchFamily="50" charset="-127"/>
              </a:rPr>
              <a:t>Create Demo frontend UI/UX using figma. And check functionalities we need to implement.</a:t>
            </a:r>
            <a:endParaRPr lang="en-US" altLang="ko-KR" sz="2800">
              <a:latin typeface="나눔스퀘어_ac" panose="020B0600000101010101" pitchFamily="50" charset="-127"/>
              <a:ea typeface="나눔스퀘어_ac" panose="020B0600000101010101" pitchFamily="50" charset="-127"/>
            </a:endParaRPr>
          </a:p>
        </p:txBody>
      </p:sp>
      <p:pic>
        <p:nvPicPr>
          <p:cNvPr id="8198" name="Picture 6" descr="Apps Figma&quot; Icon - Download for free – Iconduck"/>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943262" y="2163946"/>
            <a:ext cx="1836738" cy="1836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730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tretch>
            <a:fillRect/>
          </a:stretch>
        </p:blipFill>
        <p:spPr>
          <a:xfrm rot="10800000">
            <a:off x="647700" y="9283700"/>
            <a:ext cx="17030700" cy="25400"/>
          </a:xfrm>
          <a:prstGeom prst="rect">
            <a:avLst/>
          </a:prstGeom>
        </p:spPr>
      </p:pic>
      <p:pic>
        <p:nvPicPr>
          <p:cNvPr id="7" name="Picture 7"/>
          <p:cNvPicPr>
            <a:picLocks noChangeAspect="1"/>
          </p:cNvPicPr>
          <p:nvPr/>
        </p:nvPicPr>
        <p:blipFill>
          <a:blip r:embed="rId3"/>
          <a:stretch>
            <a:fillRect/>
          </a:stretch>
        </p:blipFill>
        <p:spPr>
          <a:xfrm>
            <a:off x="63500" y="1193800"/>
            <a:ext cx="18402300" cy="25400"/>
          </a:xfrm>
          <a:prstGeom prst="rect">
            <a:avLst/>
          </a:prstGeom>
        </p:spPr>
      </p:pic>
      <p:pic>
        <p:nvPicPr>
          <p:cNvPr id="8" name="Picture 8"/>
          <p:cNvPicPr>
            <a:picLocks noChangeAspect="1"/>
          </p:cNvPicPr>
          <p:nvPr/>
        </p:nvPicPr>
        <p:blipFill>
          <a:blip r:embed="rId4"/>
          <a:stretch>
            <a:fillRect/>
          </a:stretch>
        </p:blipFill>
        <p:spPr>
          <a:xfrm>
            <a:off x="-812800" y="666750"/>
            <a:ext cx="7975600" cy="1130300"/>
          </a:xfrm>
          <a:prstGeom prst="rect">
            <a:avLst/>
          </a:prstGeom>
        </p:spPr>
      </p:pic>
      <p:pic>
        <p:nvPicPr>
          <p:cNvPr id="9" name="Picture 9"/>
          <p:cNvPicPr>
            <a:picLocks noChangeAspect="1"/>
          </p:cNvPicPr>
          <p:nvPr/>
        </p:nvPicPr>
        <p:blipFill>
          <a:blip r:embed="rId5"/>
          <a:stretch>
            <a:fillRect/>
          </a:stretch>
        </p:blipFill>
        <p:spPr>
          <a:xfrm rot="-13500000">
            <a:off x="5994400" y="774700"/>
            <a:ext cx="838200" cy="838200"/>
          </a:xfrm>
          <a:prstGeom prst="rect">
            <a:avLst/>
          </a:prstGeom>
        </p:spPr>
      </p:pic>
      <p:sp>
        <p:nvSpPr>
          <p:cNvPr id="16" name="TextBox 16"/>
          <p:cNvSpPr txBox="1"/>
          <p:nvPr/>
        </p:nvSpPr>
        <p:spPr>
          <a:xfrm>
            <a:off x="-76200" y="876300"/>
            <a:ext cx="6311900" cy="736600"/>
          </a:xfrm>
          <a:prstGeom prst="rect">
            <a:avLst/>
          </a:prstGeom>
        </p:spPr>
        <p:txBody>
          <a:bodyPr lIns="0" tIns="0" rIns="0" bIns="0" rtlCol="0" anchor="t"/>
          <a:lstStyle/>
          <a:p>
            <a:pPr lvl="0" algn="ctr">
              <a:lnSpc>
                <a:spcPct val="116199"/>
              </a:lnSpc>
            </a:pPr>
            <a:r>
              <a:rPr lang="en-US" altLang="ko-KR" sz="4000">
                <a:solidFill>
                  <a:srgbClr val="000000"/>
                </a:solidFill>
                <a:latin typeface="나눔스퀘어_ac Bold" panose="020B0600000101010101" pitchFamily="50" charset="-127"/>
                <a:ea typeface="나눔스퀘어_ac Bold" panose="020B0600000101010101" pitchFamily="50" charset="-127"/>
              </a:rPr>
              <a:t>FrontEnd</a:t>
            </a:r>
            <a:endParaRPr lang="ko-KR" sz="40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21" name="직사각형 20"/>
          <p:cNvSpPr/>
          <p:nvPr/>
        </p:nvSpPr>
        <p:spPr>
          <a:xfrm>
            <a:off x="1143000" y="1943100"/>
            <a:ext cx="8534400" cy="759952"/>
          </a:xfrm>
          <a:prstGeom prst="rect">
            <a:avLst/>
          </a:prstGeom>
        </p:spPr>
        <p:txBody>
          <a:bodyPr wrap="square">
            <a:spAutoFit/>
          </a:bodyPr>
          <a:lstStyle/>
          <a:p>
            <a:pPr>
              <a:lnSpc>
                <a:spcPct val="150000"/>
              </a:lnSpc>
            </a:pPr>
            <a:r>
              <a:rPr lang="en-US" altLang="ko-KR" sz="3200">
                <a:latin typeface="나눔스퀘어_ac Bold" panose="020B0600000101010101" pitchFamily="50" charset="-127"/>
                <a:ea typeface="나눔스퀘어_ac Bold" panose="020B0600000101010101" pitchFamily="50" charset="-127"/>
              </a:rPr>
              <a:t>Login Page</a:t>
            </a:r>
            <a:endParaRPr lang="ko-KR" altLang="en-US" sz="3200">
              <a:latin typeface="나눔스퀘어_ac Bold" panose="020B0600000101010101" pitchFamily="50" charset="-127"/>
              <a:ea typeface="나눔스퀘어_ac Bold" panose="020B0600000101010101" pitchFamily="50" charset="-127"/>
            </a:endParaRPr>
          </a:p>
        </p:txBody>
      </p:sp>
      <p:sp>
        <p:nvSpPr>
          <p:cNvPr id="22" name="직사각형 21"/>
          <p:cNvSpPr/>
          <p:nvPr/>
        </p:nvSpPr>
        <p:spPr>
          <a:xfrm>
            <a:off x="923544" y="2085639"/>
            <a:ext cx="108000" cy="659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p:cNvGrpSpPr/>
          <p:nvPr/>
        </p:nvGrpSpPr>
        <p:grpSpPr>
          <a:xfrm>
            <a:off x="1031544" y="3599592"/>
            <a:ext cx="5731510" cy="4437171"/>
            <a:chOff x="1600200" y="4877485"/>
            <a:chExt cx="5731510" cy="4437171"/>
          </a:xfrm>
        </p:grpSpPr>
        <p:pic>
          <p:nvPicPr>
            <p:cNvPr id="17" name="그림 16" descr="텍스트, 스크린샷, 폰트, 디자인이(가) 표시된 사진&#10;&#10;자동 생성된 설명"/>
            <p:cNvPicPr/>
            <p:nvPr/>
          </p:nvPicPr>
          <p:blipFill>
            <a:blip r:embed="rId6">
              <a:extLst>
                <a:ext uri="{28A0092B-C50C-407E-A947-70E740481C1C}">
                  <a14:useLocalDpi xmlns:a14="http://schemas.microsoft.com/office/drawing/2010/main" val="0"/>
                </a:ext>
              </a:extLst>
            </a:blip>
            <a:srcRect/>
            <a:stretch>
              <a:fillRect/>
            </a:stretch>
          </p:blipFill>
          <p:spPr bwMode="auto">
            <a:xfrm>
              <a:off x="1600200" y="4877485"/>
              <a:ext cx="5731510" cy="3830320"/>
            </a:xfrm>
            <a:prstGeom prst="rect">
              <a:avLst/>
            </a:prstGeom>
            <a:noFill/>
            <a:ln>
              <a:noFill/>
            </a:ln>
            <a:effectLst>
              <a:outerShdw blurRad="177800" dist="38100" dir="2700000" sx="101000" sy="101000" algn="tl" rotWithShape="0">
                <a:prstClr val="black">
                  <a:alpha val="27000"/>
                </a:prstClr>
              </a:outerShdw>
            </a:effectLst>
          </p:spPr>
        </p:pic>
        <p:sp>
          <p:nvSpPr>
            <p:cNvPr id="18" name="TextBox 17"/>
            <p:cNvSpPr txBox="1"/>
            <p:nvPr/>
          </p:nvSpPr>
          <p:spPr>
            <a:xfrm>
              <a:off x="2675255" y="8852991"/>
              <a:ext cx="3581400" cy="461665"/>
            </a:xfrm>
            <a:prstGeom prst="rect">
              <a:avLst/>
            </a:prstGeom>
            <a:noFill/>
          </p:spPr>
          <p:txBody>
            <a:bodyPr wrap="square" rtlCol="0">
              <a:spAutoFit/>
            </a:bodyPr>
            <a:lstStyle/>
            <a:p>
              <a:pPr algn="ctr"/>
              <a:r>
                <a:rPr lang="en-US" altLang="ko-KR" sz="2400">
                  <a:latin typeface="나눔스퀘어_ac Bold" panose="020B0600000101010101" pitchFamily="50" charset="-127"/>
                  <a:ea typeface="나눔스퀘어_ac Bold" panose="020B0600000101010101" pitchFamily="50" charset="-127"/>
                </a:rPr>
                <a:t>▲login.jsx</a:t>
              </a:r>
              <a:endParaRPr lang="ko-KR" altLang="en-US" sz="2400">
                <a:latin typeface="나눔스퀘어_ac Bold" panose="020B0600000101010101" pitchFamily="50" charset="-127"/>
                <a:ea typeface="나눔스퀘어_ac Bold" panose="020B0600000101010101" pitchFamily="50" charset="-127"/>
              </a:endParaRPr>
            </a:p>
          </p:txBody>
        </p:sp>
      </p:grpSp>
      <p:sp>
        <p:nvSpPr>
          <p:cNvPr id="3" name="직사각형 2"/>
          <p:cNvSpPr/>
          <p:nvPr/>
        </p:nvSpPr>
        <p:spPr>
          <a:xfrm>
            <a:off x="7162800" y="3599592"/>
            <a:ext cx="10515600" cy="3970318"/>
          </a:xfrm>
          <a:prstGeom prst="rect">
            <a:avLst/>
          </a:prstGeom>
        </p:spPr>
        <p:txBody>
          <a:bodyPr wrap="square">
            <a:spAutoFit/>
          </a:bodyPr>
          <a:lstStyle/>
          <a:p>
            <a:pPr>
              <a:lnSpc>
                <a:spcPct val="150000"/>
              </a:lnSpc>
            </a:pPr>
            <a:r>
              <a:rPr lang="en-US" altLang="ko-KR" sz="2800" dirty="0">
                <a:latin typeface="나눔스퀘어_ac Bold" panose="020B0600000101010101" pitchFamily="50" charset="-127"/>
                <a:ea typeface="나눔스퀘어_ac Bold" panose="020B0600000101010101" pitchFamily="50" charset="-127"/>
              </a:rPr>
              <a:t>Responsible for handling user login.</a:t>
            </a:r>
          </a:p>
          <a:p>
            <a:pPr marL="457200" indent="-457200">
              <a:lnSpc>
                <a:spcPct val="150000"/>
              </a:lnSpc>
              <a:buFontTx/>
              <a:buChar char="-"/>
            </a:pPr>
            <a:r>
              <a:rPr lang="en-US" altLang="ko-KR" sz="2800" dirty="0">
                <a:latin typeface="나눔스퀘어_ac" panose="020B0600000101010101" pitchFamily="50" charset="-127"/>
                <a:ea typeface="나눔스퀘어_ac" panose="020B0600000101010101" pitchFamily="50" charset="-127"/>
              </a:rPr>
              <a:t>It includes a form where the user can enter their email and password with options to toggle the password visibility and submit the form.</a:t>
            </a:r>
          </a:p>
          <a:p>
            <a:pPr marL="457200" indent="-457200">
              <a:lnSpc>
                <a:spcPct val="150000"/>
              </a:lnSpc>
              <a:buFontTx/>
              <a:buChar char="-"/>
            </a:pPr>
            <a:r>
              <a:rPr lang="en-US" altLang="ko-KR" sz="2800" dirty="0">
                <a:latin typeface="나눔스퀘어_ac" panose="020B0600000101010101" pitchFamily="50" charset="-127"/>
                <a:ea typeface="나눔스퀘어_ac" panose="020B0600000101010101" pitchFamily="50" charset="-127"/>
              </a:rPr>
              <a:t>After successfully logging in, the user is redirected to the chat interface.</a:t>
            </a:r>
            <a:endParaRPr lang="ko-KR" altLang="en-US" sz="2800" dirty="0">
              <a:latin typeface="나눔스퀘어_ac" panose="020B0600000101010101" pitchFamily="50" charset="-127"/>
              <a:ea typeface="나눔스퀘어_ac" panose="020B0600000101010101" pitchFamily="50" charset="-127"/>
            </a:endParaRPr>
          </a:p>
        </p:txBody>
      </p:sp>
    </p:spTree>
    <p:extLst>
      <p:ext uri="{BB962C8B-B14F-4D97-AF65-F5344CB8AC3E}">
        <p14:creationId xmlns:p14="http://schemas.microsoft.com/office/powerpoint/2010/main" val="2274965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rot="5400000">
            <a:off x="5092700" y="5245100"/>
            <a:ext cx="8089900" cy="25400"/>
          </a:xfrm>
          <a:prstGeom prst="rect">
            <a:avLst/>
          </a:prstGeom>
        </p:spPr>
      </p:pic>
      <p:pic>
        <p:nvPicPr>
          <p:cNvPr id="4" name="Picture 4"/>
          <p:cNvPicPr>
            <a:picLocks noChangeAspect="1"/>
          </p:cNvPicPr>
          <p:nvPr/>
        </p:nvPicPr>
        <p:blipFill>
          <a:blip r:embed="rId3"/>
          <a:stretch>
            <a:fillRect/>
          </a:stretch>
        </p:blipFill>
        <p:spPr>
          <a:xfrm rot="10800000">
            <a:off x="647700" y="9283700"/>
            <a:ext cx="17030700" cy="25400"/>
          </a:xfrm>
          <a:prstGeom prst="rect">
            <a:avLst/>
          </a:prstGeom>
        </p:spPr>
      </p:pic>
      <p:pic>
        <p:nvPicPr>
          <p:cNvPr id="7" name="Picture 7"/>
          <p:cNvPicPr>
            <a:picLocks noChangeAspect="1"/>
          </p:cNvPicPr>
          <p:nvPr/>
        </p:nvPicPr>
        <p:blipFill>
          <a:blip r:embed="rId4"/>
          <a:stretch>
            <a:fillRect/>
          </a:stretch>
        </p:blipFill>
        <p:spPr>
          <a:xfrm>
            <a:off x="63500" y="1193800"/>
            <a:ext cx="18402300" cy="25400"/>
          </a:xfrm>
          <a:prstGeom prst="rect">
            <a:avLst/>
          </a:prstGeom>
        </p:spPr>
      </p:pic>
      <p:pic>
        <p:nvPicPr>
          <p:cNvPr id="8" name="Picture 8"/>
          <p:cNvPicPr>
            <a:picLocks noChangeAspect="1"/>
          </p:cNvPicPr>
          <p:nvPr/>
        </p:nvPicPr>
        <p:blipFill>
          <a:blip r:embed="rId5"/>
          <a:stretch>
            <a:fillRect/>
          </a:stretch>
        </p:blipFill>
        <p:spPr>
          <a:xfrm>
            <a:off x="-812800" y="666750"/>
            <a:ext cx="7975600" cy="1130300"/>
          </a:xfrm>
          <a:prstGeom prst="rect">
            <a:avLst/>
          </a:prstGeom>
        </p:spPr>
      </p:pic>
      <p:pic>
        <p:nvPicPr>
          <p:cNvPr id="9" name="Picture 9"/>
          <p:cNvPicPr>
            <a:picLocks noChangeAspect="1"/>
          </p:cNvPicPr>
          <p:nvPr/>
        </p:nvPicPr>
        <p:blipFill>
          <a:blip r:embed="rId6"/>
          <a:stretch>
            <a:fillRect/>
          </a:stretch>
        </p:blipFill>
        <p:spPr>
          <a:xfrm rot="-13500000">
            <a:off x="5994400" y="774700"/>
            <a:ext cx="838200" cy="838200"/>
          </a:xfrm>
          <a:prstGeom prst="rect">
            <a:avLst/>
          </a:prstGeom>
        </p:spPr>
      </p:pic>
      <p:grpSp>
        <p:nvGrpSpPr>
          <p:cNvPr id="75" name="그룹 74"/>
          <p:cNvGrpSpPr/>
          <p:nvPr/>
        </p:nvGrpSpPr>
        <p:grpSpPr>
          <a:xfrm>
            <a:off x="2971165" y="8940800"/>
            <a:ext cx="3582670" cy="698500"/>
            <a:chOff x="2971165" y="8940800"/>
            <a:chExt cx="3582670" cy="698500"/>
          </a:xfrm>
        </p:grpSpPr>
        <p:pic>
          <p:nvPicPr>
            <p:cNvPr id="6" name="Picture 6"/>
            <p:cNvPicPr>
              <a:picLocks noChangeAspect="1"/>
            </p:cNvPicPr>
            <p:nvPr/>
          </p:nvPicPr>
          <p:blipFill>
            <a:blip r:embed="rId7"/>
            <a:stretch>
              <a:fillRect/>
            </a:stretch>
          </p:blipFill>
          <p:spPr>
            <a:xfrm>
              <a:off x="2971165" y="8940800"/>
              <a:ext cx="3582670" cy="698500"/>
            </a:xfrm>
            <a:prstGeom prst="rect">
              <a:avLst/>
            </a:prstGeom>
          </p:spPr>
        </p:pic>
        <p:sp>
          <p:nvSpPr>
            <p:cNvPr id="14" name="TextBox 14"/>
            <p:cNvSpPr txBox="1"/>
            <p:nvPr/>
          </p:nvSpPr>
          <p:spPr>
            <a:xfrm>
              <a:off x="3035300" y="9004300"/>
              <a:ext cx="3441700" cy="571500"/>
            </a:xfrm>
            <a:prstGeom prst="rect">
              <a:avLst/>
            </a:prstGeom>
          </p:spPr>
          <p:txBody>
            <a:bodyPr lIns="0" tIns="0" rIns="0" bIns="0" rtlCol="0" anchor="t"/>
            <a:lstStyle/>
            <a:p>
              <a:pPr lvl="0" algn="ctr">
                <a:lnSpc>
                  <a:spcPct val="116199"/>
                </a:lnSpc>
              </a:pPr>
              <a:r>
                <a:rPr lang="en-US" altLang="ko-KR" sz="2800" b="0" i="0" u="none" strike="noStrike">
                  <a:solidFill>
                    <a:srgbClr val="FFFFFF"/>
                  </a:solidFill>
                  <a:latin typeface="나눔스퀘어_ac Bold" panose="020B0600000101010101" pitchFamily="50" charset="-127"/>
                  <a:ea typeface="나눔스퀘어_ac Bold" panose="020B0600000101010101" pitchFamily="50" charset="-127"/>
                </a:rPr>
                <a:t>Problem situation 1</a:t>
              </a:r>
              <a:endParaRPr lang="ko-KR" sz="2800" b="0" i="0" u="none" strike="noStrike">
                <a:solidFill>
                  <a:srgbClr val="FFFFFF"/>
                </a:solidFill>
                <a:latin typeface="나눔스퀘어_ac Bold" panose="020B0600000101010101" pitchFamily="50" charset="-127"/>
                <a:ea typeface="나눔스퀘어_ac Bold" panose="020B0600000101010101" pitchFamily="50" charset="-127"/>
              </a:endParaRPr>
            </a:p>
          </p:txBody>
        </p:sp>
      </p:grpSp>
      <p:sp>
        <p:nvSpPr>
          <p:cNvPr id="16" name="TextBox 16"/>
          <p:cNvSpPr txBox="1"/>
          <p:nvPr/>
        </p:nvSpPr>
        <p:spPr>
          <a:xfrm>
            <a:off x="241935" y="901700"/>
            <a:ext cx="6311900" cy="736600"/>
          </a:xfrm>
          <a:prstGeom prst="rect">
            <a:avLst/>
          </a:prstGeom>
        </p:spPr>
        <p:txBody>
          <a:bodyPr lIns="0" tIns="0" rIns="0" bIns="0" rtlCol="0" anchor="t"/>
          <a:lstStyle/>
          <a:p>
            <a:pPr lvl="0" algn="l">
              <a:lnSpc>
                <a:spcPct val="116199"/>
              </a:lnSpc>
            </a:pPr>
            <a:r>
              <a:rPr lang="en-US" altLang="ko-KR" sz="3600">
                <a:solidFill>
                  <a:srgbClr val="000000"/>
                </a:solidFill>
                <a:latin typeface="나눔스퀘어_ac Bold" panose="020B0600000101010101" pitchFamily="50" charset="-127"/>
                <a:ea typeface="나눔스퀘어_ac Bold" panose="020B0600000101010101" pitchFamily="50" charset="-127"/>
              </a:rPr>
              <a:t>Why Perfect StudyMate?</a:t>
            </a:r>
            <a:endParaRPr lang="ko-KR" sz="3600" b="0" i="0" u="none" strike="noStrike">
              <a:solidFill>
                <a:srgbClr val="000000"/>
              </a:solidFill>
              <a:latin typeface="나눔스퀘어_ac Bold" panose="020B0600000101010101" pitchFamily="50" charset="-127"/>
              <a:ea typeface="나눔스퀘어_ac Bold" panose="020B0600000101010101" pitchFamily="50" charset="-127"/>
            </a:endParaRPr>
          </a:p>
        </p:txBody>
      </p:sp>
      <p:pic>
        <p:nvPicPr>
          <p:cNvPr id="1026" name="Picture 2" descr="トイレで勉強をする人のイラスト（男性）"/>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 y="208915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8" name="모서리가 둥근 사각형 설명선 27"/>
          <p:cNvSpPr/>
          <p:nvPr/>
        </p:nvSpPr>
        <p:spPr>
          <a:xfrm>
            <a:off x="3311525" y="2540000"/>
            <a:ext cx="5283200" cy="2298700"/>
          </a:xfrm>
          <a:prstGeom prst="wedgeRoundRectCallout">
            <a:avLst>
              <a:gd name="adj1" fmla="val -60873"/>
              <a:gd name="adj2" fmla="val 43753"/>
              <a:gd name="adj3" fmla="val 16667"/>
            </a:avLst>
          </a:prstGeom>
          <a:solidFill>
            <a:srgbClr val="F3F3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p:cNvSpPr/>
          <p:nvPr/>
        </p:nvSpPr>
        <p:spPr>
          <a:xfrm>
            <a:off x="4025546" y="2996852"/>
            <a:ext cx="3855158" cy="1384995"/>
          </a:xfrm>
          <a:prstGeom prst="rect">
            <a:avLst/>
          </a:prstGeom>
        </p:spPr>
        <p:txBody>
          <a:bodyPr wrap="none">
            <a:spAutoFit/>
          </a:bodyPr>
          <a:lstStyle/>
          <a:p>
            <a:pPr algn="ctr"/>
            <a:r>
              <a:rPr lang="en-US" altLang="ko-KR" sz="2800">
                <a:solidFill>
                  <a:srgbClr val="000000"/>
                </a:solidFill>
                <a:latin typeface="나눔스퀘어_ac Bold" panose="020B0600000101010101" pitchFamily="50" charset="-127"/>
                <a:ea typeface="나눔스퀘어_ac Bold" panose="020B0600000101010101" pitchFamily="50" charset="-127"/>
              </a:rPr>
              <a:t>Where is the content</a:t>
            </a:r>
          </a:p>
          <a:p>
            <a:pPr algn="ctr"/>
            <a:r>
              <a:rPr lang="en-US" altLang="ko-KR" sz="2800">
                <a:solidFill>
                  <a:srgbClr val="000000"/>
                </a:solidFill>
                <a:latin typeface="나눔스퀘어_ac Bold" panose="020B0600000101010101" pitchFamily="50" charset="-127"/>
                <a:ea typeface="나눔스퀘어_ac Bold" panose="020B0600000101010101" pitchFamily="50" charset="-127"/>
              </a:rPr>
              <a:t>I'm looking for in this</a:t>
            </a:r>
          </a:p>
          <a:p>
            <a:pPr algn="ctr"/>
            <a:r>
              <a:rPr lang="en-US" altLang="ko-KR" sz="2800">
                <a:solidFill>
                  <a:srgbClr val="000000"/>
                </a:solidFill>
                <a:latin typeface="나눔스퀘어_ac Bold" panose="020B0600000101010101" pitchFamily="50" charset="-127"/>
                <a:ea typeface="나눔스퀘어_ac Bold" panose="020B0600000101010101" pitchFamily="50" charset="-127"/>
              </a:rPr>
              <a:t>super thick textbook?</a:t>
            </a:r>
            <a:endParaRPr lang="ko-KR" altLang="en-US" sz="2800">
              <a:latin typeface="나눔스퀘어_ac Bold" panose="020B0600000101010101" pitchFamily="50" charset="-127"/>
              <a:ea typeface="나눔스퀘어_ac Bold" panose="020B0600000101010101" pitchFamily="50" charset="-127"/>
            </a:endParaRPr>
          </a:p>
        </p:txBody>
      </p:sp>
      <p:sp>
        <p:nvSpPr>
          <p:cNvPr id="31" name="직사각형 30"/>
          <p:cNvSpPr/>
          <p:nvPr/>
        </p:nvSpPr>
        <p:spPr>
          <a:xfrm>
            <a:off x="101600" y="6235353"/>
            <a:ext cx="9061450" cy="1969193"/>
          </a:xfrm>
          <a:prstGeom prst="rect">
            <a:avLst/>
          </a:prstGeom>
        </p:spPr>
        <p:txBody>
          <a:bodyPr wrap="square">
            <a:spAutoFit/>
          </a:bodyPr>
          <a:lstStyle/>
          <a:p>
            <a:pPr algn="ctr">
              <a:lnSpc>
                <a:spcPct val="150000"/>
              </a:lnSpc>
            </a:pPr>
            <a:r>
              <a:rPr lang="ko-KR" altLang="en-US" sz="2800">
                <a:latin typeface="나눔스퀘어_ac" panose="020B0600000101010101" pitchFamily="50" charset="-127"/>
                <a:ea typeface="나눔스퀘어_ac" panose="020B0600000101010101" pitchFamily="50" charset="-127"/>
              </a:rPr>
              <a:t>Many students feel uncomfortable with</a:t>
            </a:r>
            <a:endParaRPr lang="en-US" altLang="ko-KR" sz="2800">
              <a:latin typeface="나눔스퀘어_ac" panose="020B0600000101010101" pitchFamily="50" charset="-127"/>
              <a:ea typeface="나눔스퀘어_ac" panose="020B0600000101010101" pitchFamily="50" charset="-127"/>
            </a:endParaRPr>
          </a:p>
          <a:p>
            <a:pPr algn="ctr">
              <a:lnSpc>
                <a:spcPct val="150000"/>
              </a:lnSpc>
            </a:pPr>
            <a:r>
              <a:rPr lang="ko-KR" altLang="en-US" sz="2800">
                <a:latin typeface="나눔스퀘어_ac" panose="020B0600000101010101" pitchFamily="50" charset="-127"/>
                <a:ea typeface="나눔스퀘어_ac" panose="020B0600000101010101" pitchFamily="50" charset="-127"/>
              </a:rPr>
              <a:t>the textbook-centered </a:t>
            </a:r>
            <a:r>
              <a:rPr lang="en-US" altLang="ko-KR" sz="2800">
                <a:latin typeface="나눔스퀘어_ac" panose="020B0600000101010101" pitchFamily="50" charset="-127"/>
                <a:ea typeface="나눔스퀘어_ac" panose="020B0600000101010101" pitchFamily="50" charset="-127"/>
              </a:rPr>
              <a:t>study</a:t>
            </a:r>
            <a:r>
              <a:rPr lang="ko-KR" altLang="en-US" sz="2800">
                <a:latin typeface="나눔스퀘어_ac" panose="020B0600000101010101" pitchFamily="50" charset="-127"/>
                <a:ea typeface="나눔스퀘어_ac" panose="020B0600000101010101" pitchFamily="50" charset="-127"/>
              </a:rPr>
              <a:t> and</a:t>
            </a:r>
            <a:endParaRPr lang="en-US" altLang="ko-KR" sz="2800">
              <a:latin typeface="나눔스퀘어_ac" panose="020B0600000101010101" pitchFamily="50" charset="-127"/>
              <a:ea typeface="나눔스퀘어_ac" panose="020B0600000101010101" pitchFamily="50" charset="-127"/>
            </a:endParaRPr>
          </a:p>
          <a:p>
            <a:pPr algn="ctr">
              <a:lnSpc>
                <a:spcPct val="150000"/>
              </a:lnSpc>
            </a:pPr>
            <a:r>
              <a:rPr lang="ko-KR" altLang="en-US" sz="2800">
                <a:latin typeface="나눔스퀘어_ac" panose="020B0600000101010101" pitchFamily="50" charset="-127"/>
                <a:ea typeface="나눔스퀘어_ac" panose="020B0600000101010101" pitchFamily="50" charset="-127"/>
              </a:rPr>
              <a:t>use </a:t>
            </a:r>
            <a:r>
              <a:rPr lang="ko-KR" altLang="en-US" sz="2800">
                <a:latin typeface="나눔스퀘어_ac Bold" panose="020B0600000101010101" pitchFamily="50" charset="-127"/>
                <a:ea typeface="나눔스퀘어_ac Bold" panose="020B0600000101010101" pitchFamily="50" charset="-127"/>
              </a:rPr>
              <a:t>ChatGPT</a:t>
            </a:r>
            <a:r>
              <a:rPr lang="ko-KR" altLang="en-US" sz="2800">
                <a:latin typeface="나눔스퀘어_ac" panose="020B0600000101010101" pitchFamily="50" charset="-127"/>
                <a:ea typeface="나눔스퀘어_ac" panose="020B0600000101010101" pitchFamily="50" charset="-127"/>
              </a:rPr>
              <a:t> a lot as a tool for learning.</a:t>
            </a:r>
          </a:p>
        </p:txBody>
      </p:sp>
      <p:grpSp>
        <p:nvGrpSpPr>
          <p:cNvPr id="33" name="그룹 32"/>
          <p:cNvGrpSpPr/>
          <p:nvPr/>
        </p:nvGrpSpPr>
        <p:grpSpPr>
          <a:xfrm>
            <a:off x="10276941" y="3238500"/>
            <a:ext cx="6743700" cy="1689100"/>
            <a:chOff x="10210800" y="2082800"/>
            <a:chExt cx="6743700" cy="1689100"/>
          </a:xfrm>
        </p:grpSpPr>
        <p:pic>
          <p:nvPicPr>
            <p:cNvPr id="11" name="Picture 11"/>
            <p:cNvPicPr>
              <a:picLocks noChangeAspect="1"/>
            </p:cNvPicPr>
            <p:nvPr/>
          </p:nvPicPr>
          <p:blipFill>
            <a:blip r:embed="rId9"/>
            <a:stretch>
              <a:fillRect/>
            </a:stretch>
          </p:blipFill>
          <p:spPr>
            <a:xfrm>
              <a:off x="10248900" y="2082800"/>
              <a:ext cx="6642100" cy="1689100"/>
            </a:xfrm>
            <a:prstGeom prst="rect">
              <a:avLst/>
            </a:prstGeom>
          </p:spPr>
        </p:pic>
        <p:grpSp>
          <p:nvGrpSpPr>
            <p:cNvPr id="32" name="그룹 31"/>
            <p:cNvGrpSpPr/>
            <p:nvPr/>
          </p:nvGrpSpPr>
          <p:grpSpPr>
            <a:xfrm>
              <a:off x="10210800" y="2141868"/>
              <a:ext cx="6743700" cy="1439532"/>
              <a:chOff x="10210800" y="2141868"/>
              <a:chExt cx="6743700" cy="1439532"/>
            </a:xfrm>
          </p:grpSpPr>
          <p:sp>
            <p:nvSpPr>
              <p:cNvPr id="21" name="TextBox 21"/>
              <p:cNvSpPr txBox="1"/>
              <p:nvPr/>
            </p:nvSpPr>
            <p:spPr>
              <a:xfrm>
                <a:off x="10210800" y="2141868"/>
                <a:ext cx="6743700" cy="622300"/>
              </a:xfrm>
              <a:prstGeom prst="rect">
                <a:avLst/>
              </a:prstGeom>
            </p:spPr>
            <p:txBody>
              <a:bodyPr lIns="0" tIns="0" rIns="0" bIns="0" rtlCol="0" anchor="t"/>
              <a:lstStyle/>
              <a:p>
                <a:pPr lvl="0" algn="ctr">
                  <a:lnSpc>
                    <a:spcPct val="146079"/>
                  </a:lnSpc>
                </a:pPr>
                <a:r>
                  <a:rPr lang="en-US" altLang="ko-KR" sz="3500" b="0" i="0" u="none" strike="noStrike">
                    <a:solidFill>
                      <a:srgbClr val="000000"/>
                    </a:solidFill>
                    <a:latin typeface="나눔스퀘어_ac Bold" panose="020B0600000101010101" pitchFamily="50" charset="-127"/>
                    <a:ea typeface="나눔스퀘어_ac Bold" panose="020B0600000101010101" pitchFamily="50" charset="-127"/>
                  </a:rPr>
                  <a:t>General Answers</a:t>
                </a:r>
                <a:endParaRPr lang="ko-KR" sz="35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22" name="TextBox 22"/>
              <p:cNvSpPr txBox="1"/>
              <p:nvPr/>
            </p:nvSpPr>
            <p:spPr>
              <a:xfrm>
                <a:off x="10223500" y="2857500"/>
                <a:ext cx="6705600" cy="723900"/>
              </a:xfrm>
              <a:prstGeom prst="rect">
                <a:avLst/>
              </a:prstGeom>
            </p:spPr>
            <p:txBody>
              <a:bodyPr lIns="0" tIns="0" rIns="0" bIns="0" rtlCol="0" anchor="t"/>
              <a:lstStyle/>
              <a:p>
                <a:pPr lvl="0" algn="ctr">
                  <a:lnSpc>
                    <a:spcPct val="118689"/>
                  </a:lnSpc>
                </a:pPr>
                <a:r>
                  <a:rPr lang="en-US" altLang="ko-KR" b="0" i="0" u="none" strike="noStrike">
                    <a:solidFill>
                      <a:srgbClr val="000000"/>
                    </a:solidFill>
                    <a:latin typeface="나눔스퀘어_ac" panose="020B0600000101010101" pitchFamily="50" charset="-127"/>
                    <a:ea typeface="나눔스퀘어_ac" panose="020B0600000101010101" pitchFamily="50" charset="-127"/>
                  </a:rPr>
                  <a:t>ChatGPT generate answers which is not based on student’s lecture sources. It just generates general level answers.</a:t>
                </a:r>
                <a:endParaRPr lang="en-US" b="0" i="0" u="none" strike="noStrike">
                  <a:solidFill>
                    <a:srgbClr val="000000"/>
                  </a:solidFill>
                  <a:latin typeface="나눔스퀘어_ac" panose="020B0600000101010101" pitchFamily="50" charset="-127"/>
                  <a:ea typeface="나눔스퀘어_ac" panose="020B0600000101010101" pitchFamily="50" charset="-127"/>
                </a:endParaRPr>
              </a:p>
            </p:txBody>
          </p:sp>
        </p:grpSp>
      </p:grpSp>
      <p:grpSp>
        <p:nvGrpSpPr>
          <p:cNvPr id="68" name="그룹 67"/>
          <p:cNvGrpSpPr/>
          <p:nvPr/>
        </p:nvGrpSpPr>
        <p:grpSpPr>
          <a:xfrm>
            <a:off x="10276941" y="5461000"/>
            <a:ext cx="6743700" cy="1816100"/>
            <a:chOff x="10262235" y="6362700"/>
            <a:chExt cx="6743700" cy="1816100"/>
          </a:xfrm>
        </p:grpSpPr>
        <p:pic>
          <p:nvPicPr>
            <p:cNvPr id="69" name="Picture 13"/>
            <p:cNvPicPr>
              <a:picLocks noChangeAspect="1"/>
            </p:cNvPicPr>
            <p:nvPr/>
          </p:nvPicPr>
          <p:blipFill>
            <a:blip r:embed="rId10"/>
            <a:stretch>
              <a:fillRect/>
            </a:stretch>
          </p:blipFill>
          <p:spPr>
            <a:xfrm>
              <a:off x="10313035" y="6362700"/>
              <a:ext cx="6642100" cy="1816100"/>
            </a:xfrm>
            <a:prstGeom prst="rect">
              <a:avLst/>
            </a:prstGeom>
          </p:spPr>
        </p:pic>
        <p:grpSp>
          <p:nvGrpSpPr>
            <p:cNvPr id="70" name="그룹 69"/>
            <p:cNvGrpSpPr/>
            <p:nvPr/>
          </p:nvGrpSpPr>
          <p:grpSpPr>
            <a:xfrm>
              <a:off x="10262235" y="6550984"/>
              <a:ext cx="6743700" cy="1439532"/>
              <a:chOff x="10259041" y="5867400"/>
              <a:chExt cx="6743700" cy="1439532"/>
            </a:xfrm>
          </p:grpSpPr>
          <p:sp>
            <p:nvSpPr>
              <p:cNvPr id="71" name="TextBox 21"/>
              <p:cNvSpPr txBox="1"/>
              <p:nvPr/>
            </p:nvSpPr>
            <p:spPr>
              <a:xfrm>
                <a:off x="10259041" y="5867400"/>
                <a:ext cx="6743700" cy="622300"/>
              </a:xfrm>
              <a:prstGeom prst="rect">
                <a:avLst/>
              </a:prstGeom>
            </p:spPr>
            <p:txBody>
              <a:bodyPr lIns="0" tIns="0" rIns="0" bIns="0" rtlCol="0" anchor="t"/>
              <a:lstStyle/>
              <a:p>
                <a:pPr lvl="0" algn="ctr">
                  <a:lnSpc>
                    <a:spcPct val="146079"/>
                  </a:lnSpc>
                </a:pPr>
                <a:r>
                  <a:rPr lang="en-US" altLang="ko-KR" sz="3500" b="0" i="0" u="none" strike="noStrike">
                    <a:solidFill>
                      <a:srgbClr val="000000"/>
                    </a:solidFill>
                    <a:latin typeface="나눔스퀘어_ac Bold" panose="020B0600000101010101" pitchFamily="50" charset="-127"/>
                    <a:ea typeface="나눔스퀘어_ac Bold" panose="020B0600000101010101" pitchFamily="50" charset="-127"/>
                  </a:rPr>
                  <a:t>Hallucination</a:t>
                </a:r>
                <a:endParaRPr lang="ko-KR" sz="35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72" name="TextBox 22"/>
              <p:cNvSpPr txBox="1"/>
              <p:nvPr/>
            </p:nvSpPr>
            <p:spPr>
              <a:xfrm>
                <a:off x="10271741" y="6583032"/>
                <a:ext cx="6705600" cy="723900"/>
              </a:xfrm>
              <a:prstGeom prst="rect">
                <a:avLst/>
              </a:prstGeom>
            </p:spPr>
            <p:txBody>
              <a:bodyPr lIns="0" tIns="0" rIns="0" bIns="0" rtlCol="0" anchor="t"/>
              <a:lstStyle/>
              <a:p>
                <a:pPr lvl="0" algn="ctr">
                  <a:lnSpc>
                    <a:spcPct val="118689"/>
                  </a:lnSpc>
                </a:pPr>
                <a:r>
                  <a:rPr lang="en-US" altLang="ko-KR" b="0" i="0" u="none" strike="noStrike">
                    <a:solidFill>
                      <a:srgbClr val="000000"/>
                    </a:solidFill>
                    <a:latin typeface="나눔스퀘어_ac" panose="020B0600000101010101" pitchFamily="50" charset="-127"/>
                    <a:ea typeface="나눔스퀘어_ac" panose="020B0600000101010101" pitchFamily="50" charset="-127"/>
                  </a:rPr>
                  <a:t>ChatGPT sometimes generate a fake response</a:t>
                </a:r>
              </a:p>
              <a:p>
                <a:pPr lvl="0" algn="ctr">
                  <a:lnSpc>
                    <a:spcPct val="118689"/>
                  </a:lnSpc>
                </a:pPr>
                <a:r>
                  <a:rPr lang="en-US" altLang="ko-KR" b="0" i="0" u="none" strike="noStrike">
                    <a:solidFill>
                      <a:srgbClr val="000000"/>
                    </a:solidFill>
                    <a:latin typeface="나눔스퀘어_ac" panose="020B0600000101010101" pitchFamily="50" charset="-127"/>
                    <a:ea typeface="나눔스퀘어_ac" panose="020B0600000101010101" pitchFamily="50" charset="-127"/>
                  </a:rPr>
                  <a:t>as it is truth.</a:t>
                </a:r>
                <a:endParaRPr lang="en-US" b="0" i="0" u="none" strike="noStrike">
                  <a:solidFill>
                    <a:srgbClr val="000000"/>
                  </a:solidFill>
                  <a:latin typeface="나눔스퀘어_ac" panose="020B0600000101010101" pitchFamily="50" charset="-127"/>
                  <a:ea typeface="나눔스퀘어_ac" panose="020B0600000101010101" pitchFamily="50" charset="-127"/>
                </a:endParaRPr>
              </a:p>
            </p:txBody>
          </p:sp>
        </p:grpSp>
      </p:grpSp>
      <p:sp>
        <p:nvSpPr>
          <p:cNvPr id="73" name="직사각형 72"/>
          <p:cNvSpPr/>
          <p:nvPr/>
        </p:nvSpPr>
        <p:spPr>
          <a:xfrm>
            <a:off x="9105366" y="1638300"/>
            <a:ext cx="9061450" cy="738664"/>
          </a:xfrm>
          <a:prstGeom prst="rect">
            <a:avLst/>
          </a:prstGeom>
        </p:spPr>
        <p:txBody>
          <a:bodyPr wrap="square">
            <a:spAutoFit/>
          </a:bodyPr>
          <a:lstStyle/>
          <a:p>
            <a:pPr algn="ctr">
              <a:lnSpc>
                <a:spcPct val="150000"/>
              </a:lnSpc>
            </a:pPr>
            <a:r>
              <a:rPr lang="en-US" altLang="ko-KR" sz="2800">
                <a:latin typeface="나눔스퀘어_ac" panose="020B0600000101010101" pitchFamily="50" charset="-127"/>
                <a:ea typeface="나눔스퀘어_ac" panose="020B0600000101010101" pitchFamily="50" charset="-127"/>
              </a:rPr>
              <a:t>But ChatGPT is…</a:t>
            </a:r>
            <a:endParaRPr lang="ko-KR" altLang="en-US" sz="2800">
              <a:latin typeface="나눔스퀘어_ac" panose="020B0600000101010101" pitchFamily="50" charset="-127"/>
              <a:ea typeface="나눔스퀘어_ac" panose="020B0600000101010101" pitchFamily="50" charset="-127"/>
            </a:endParaRPr>
          </a:p>
        </p:txBody>
      </p:sp>
      <p:grpSp>
        <p:nvGrpSpPr>
          <p:cNvPr id="77" name="그룹 76"/>
          <p:cNvGrpSpPr/>
          <p:nvPr/>
        </p:nvGrpSpPr>
        <p:grpSpPr>
          <a:xfrm>
            <a:off x="11844413" y="8940800"/>
            <a:ext cx="3582670" cy="698500"/>
            <a:chOff x="2971165" y="8940800"/>
            <a:chExt cx="3582670" cy="698500"/>
          </a:xfrm>
        </p:grpSpPr>
        <p:pic>
          <p:nvPicPr>
            <p:cNvPr id="78" name="Picture 6"/>
            <p:cNvPicPr>
              <a:picLocks noChangeAspect="1"/>
            </p:cNvPicPr>
            <p:nvPr/>
          </p:nvPicPr>
          <p:blipFill>
            <a:blip r:embed="rId7"/>
            <a:stretch>
              <a:fillRect/>
            </a:stretch>
          </p:blipFill>
          <p:spPr>
            <a:xfrm>
              <a:off x="2971165" y="8940800"/>
              <a:ext cx="3582670" cy="698500"/>
            </a:xfrm>
            <a:prstGeom prst="rect">
              <a:avLst/>
            </a:prstGeom>
          </p:spPr>
        </p:pic>
        <p:sp>
          <p:nvSpPr>
            <p:cNvPr id="79" name="TextBox 14"/>
            <p:cNvSpPr txBox="1"/>
            <p:nvPr/>
          </p:nvSpPr>
          <p:spPr>
            <a:xfrm>
              <a:off x="3035300" y="9004300"/>
              <a:ext cx="3441700" cy="571500"/>
            </a:xfrm>
            <a:prstGeom prst="rect">
              <a:avLst/>
            </a:prstGeom>
          </p:spPr>
          <p:txBody>
            <a:bodyPr lIns="0" tIns="0" rIns="0" bIns="0" rtlCol="0" anchor="t"/>
            <a:lstStyle/>
            <a:p>
              <a:pPr lvl="0" algn="ctr">
                <a:lnSpc>
                  <a:spcPct val="116199"/>
                </a:lnSpc>
              </a:pPr>
              <a:r>
                <a:rPr lang="en-US" altLang="ko-KR" sz="2800" b="0" i="0" u="none" strike="noStrike">
                  <a:solidFill>
                    <a:srgbClr val="FFFFFF"/>
                  </a:solidFill>
                  <a:latin typeface="나눔스퀘어_ac Bold" panose="020B0600000101010101" pitchFamily="50" charset="-127"/>
                  <a:ea typeface="나눔스퀘어_ac Bold" panose="020B0600000101010101" pitchFamily="50" charset="-127"/>
                </a:rPr>
                <a:t>Problem situation 2</a:t>
              </a:r>
              <a:endParaRPr lang="ko-KR" sz="2800" b="0" i="0" u="none" strike="noStrike">
                <a:solidFill>
                  <a:srgbClr val="FFFFFF"/>
                </a:solidFill>
                <a:latin typeface="나눔스퀘어_ac Bold" panose="020B0600000101010101" pitchFamily="50" charset="-127"/>
                <a:ea typeface="나눔스퀘어_ac Bold" panose="020B0600000101010101" pitchFamily="50" charset="-127"/>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tretch>
            <a:fillRect/>
          </a:stretch>
        </p:blipFill>
        <p:spPr>
          <a:xfrm rot="10800000">
            <a:off x="647700" y="9283700"/>
            <a:ext cx="17030700" cy="25400"/>
          </a:xfrm>
          <a:prstGeom prst="rect">
            <a:avLst/>
          </a:prstGeom>
        </p:spPr>
      </p:pic>
      <p:pic>
        <p:nvPicPr>
          <p:cNvPr id="7" name="Picture 7"/>
          <p:cNvPicPr>
            <a:picLocks noChangeAspect="1"/>
          </p:cNvPicPr>
          <p:nvPr/>
        </p:nvPicPr>
        <p:blipFill>
          <a:blip r:embed="rId3"/>
          <a:stretch>
            <a:fillRect/>
          </a:stretch>
        </p:blipFill>
        <p:spPr>
          <a:xfrm>
            <a:off x="63500" y="1193800"/>
            <a:ext cx="18402300" cy="25400"/>
          </a:xfrm>
          <a:prstGeom prst="rect">
            <a:avLst/>
          </a:prstGeom>
        </p:spPr>
      </p:pic>
      <p:pic>
        <p:nvPicPr>
          <p:cNvPr id="8" name="Picture 8"/>
          <p:cNvPicPr>
            <a:picLocks noChangeAspect="1"/>
          </p:cNvPicPr>
          <p:nvPr/>
        </p:nvPicPr>
        <p:blipFill>
          <a:blip r:embed="rId4"/>
          <a:stretch>
            <a:fillRect/>
          </a:stretch>
        </p:blipFill>
        <p:spPr>
          <a:xfrm>
            <a:off x="-812800" y="666750"/>
            <a:ext cx="7975600" cy="1130300"/>
          </a:xfrm>
          <a:prstGeom prst="rect">
            <a:avLst/>
          </a:prstGeom>
        </p:spPr>
      </p:pic>
      <p:pic>
        <p:nvPicPr>
          <p:cNvPr id="9" name="Picture 9"/>
          <p:cNvPicPr>
            <a:picLocks noChangeAspect="1"/>
          </p:cNvPicPr>
          <p:nvPr/>
        </p:nvPicPr>
        <p:blipFill>
          <a:blip r:embed="rId5"/>
          <a:stretch>
            <a:fillRect/>
          </a:stretch>
        </p:blipFill>
        <p:spPr>
          <a:xfrm rot="-13500000">
            <a:off x="5994400" y="774700"/>
            <a:ext cx="838200" cy="838200"/>
          </a:xfrm>
          <a:prstGeom prst="rect">
            <a:avLst/>
          </a:prstGeom>
        </p:spPr>
      </p:pic>
      <p:sp>
        <p:nvSpPr>
          <p:cNvPr id="16" name="TextBox 16"/>
          <p:cNvSpPr txBox="1"/>
          <p:nvPr/>
        </p:nvSpPr>
        <p:spPr>
          <a:xfrm>
            <a:off x="-76200" y="876300"/>
            <a:ext cx="6311900" cy="736600"/>
          </a:xfrm>
          <a:prstGeom prst="rect">
            <a:avLst/>
          </a:prstGeom>
        </p:spPr>
        <p:txBody>
          <a:bodyPr lIns="0" tIns="0" rIns="0" bIns="0" rtlCol="0" anchor="t"/>
          <a:lstStyle/>
          <a:p>
            <a:pPr lvl="0" algn="ctr">
              <a:lnSpc>
                <a:spcPct val="116199"/>
              </a:lnSpc>
            </a:pPr>
            <a:r>
              <a:rPr lang="en-US" altLang="ko-KR" sz="4000">
                <a:solidFill>
                  <a:srgbClr val="000000"/>
                </a:solidFill>
                <a:latin typeface="나눔스퀘어_ac Bold" panose="020B0600000101010101" pitchFamily="50" charset="-127"/>
                <a:ea typeface="나눔스퀘어_ac Bold" panose="020B0600000101010101" pitchFamily="50" charset="-127"/>
              </a:rPr>
              <a:t>FrontEnd</a:t>
            </a:r>
            <a:endParaRPr lang="ko-KR" sz="40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21" name="직사각형 20"/>
          <p:cNvSpPr/>
          <p:nvPr/>
        </p:nvSpPr>
        <p:spPr>
          <a:xfrm>
            <a:off x="1143000" y="1943100"/>
            <a:ext cx="8534400" cy="759952"/>
          </a:xfrm>
          <a:prstGeom prst="rect">
            <a:avLst/>
          </a:prstGeom>
        </p:spPr>
        <p:txBody>
          <a:bodyPr wrap="square">
            <a:spAutoFit/>
          </a:bodyPr>
          <a:lstStyle/>
          <a:p>
            <a:pPr>
              <a:lnSpc>
                <a:spcPct val="150000"/>
              </a:lnSpc>
            </a:pPr>
            <a:r>
              <a:rPr lang="en-US" altLang="ko-KR" sz="3200" dirty="0">
                <a:latin typeface="나눔스퀘어_ac Bold" panose="020B0600000101010101" pitchFamily="50" charset="-127"/>
                <a:ea typeface="나눔스퀘어_ac Bold" panose="020B0600000101010101" pitchFamily="50" charset="-127"/>
              </a:rPr>
              <a:t>Chat Interface Page</a:t>
            </a:r>
            <a:endParaRPr lang="ko-KR" altLang="en-US" sz="3200" dirty="0">
              <a:latin typeface="나눔스퀘어_ac Bold" panose="020B0600000101010101" pitchFamily="50" charset="-127"/>
              <a:ea typeface="나눔스퀘어_ac Bold" panose="020B0600000101010101" pitchFamily="50" charset="-127"/>
            </a:endParaRPr>
          </a:p>
        </p:txBody>
      </p:sp>
      <p:sp>
        <p:nvSpPr>
          <p:cNvPr id="22" name="직사각형 21"/>
          <p:cNvSpPr/>
          <p:nvPr/>
        </p:nvSpPr>
        <p:spPr>
          <a:xfrm>
            <a:off x="923544" y="2085639"/>
            <a:ext cx="108000" cy="659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p:cNvSpPr txBox="1"/>
          <p:nvPr/>
        </p:nvSpPr>
        <p:spPr>
          <a:xfrm>
            <a:off x="1997848" y="7617424"/>
            <a:ext cx="4128674" cy="830997"/>
          </a:xfrm>
          <a:prstGeom prst="rect">
            <a:avLst/>
          </a:prstGeom>
          <a:noFill/>
        </p:spPr>
        <p:txBody>
          <a:bodyPr wrap="square" rtlCol="0">
            <a:spAutoFit/>
          </a:bodyPr>
          <a:lstStyle/>
          <a:p>
            <a:pPr algn="ctr"/>
            <a:r>
              <a:rPr lang="en-US" altLang="ko-KR" sz="2400" dirty="0">
                <a:latin typeface="나눔스퀘어_ac Bold" panose="020B0600000101010101" pitchFamily="50" charset="-127"/>
                <a:ea typeface="나눔스퀘어_ac Bold" panose="020B0600000101010101" pitchFamily="50" charset="-127"/>
              </a:rPr>
              <a:t>▲ Components of Chat Interface Page</a:t>
            </a:r>
            <a:endParaRPr lang="ko-KR" altLang="en-US" sz="2400" dirty="0">
              <a:latin typeface="나눔스퀘어_ac Bold" panose="020B0600000101010101" pitchFamily="50" charset="-127"/>
              <a:ea typeface="나눔스퀘어_ac Bold" panose="020B0600000101010101" pitchFamily="50" charset="-127"/>
            </a:endParaRPr>
          </a:p>
        </p:txBody>
      </p:sp>
      <p:sp>
        <p:nvSpPr>
          <p:cNvPr id="3" name="직사각형 2"/>
          <p:cNvSpPr/>
          <p:nvPr/>
        </p:nvSpPr>
        <p:spPr>
          <a:xfrm>
            <a:off x="7162800" y="3467100"/>
            <a:ext cx="10515600" cy="3970318"/>
          </a:xfrm>
          <a:prstGeom prst="rect">
            <a:avLst/>
          </a:prstGeom>
        </p:spPr>
        <p:txBody>
          <a:bodyPr wrap="square">
            <a:spAutoFit/>
          </a:bodyPr>
          <a:lstStyle/>
          <a:p>
            <a:pPr>
              <a:lnSpc>
                <a:spcPct val="150000"/>
              </a:lnSpc>
            </a:pPr>
            <a:r>
              <a:rPr lang="en-US" altLang="ko-KR" sz="2800" dirty="0">
                <a:latin typeface="나눔스퀘어_ac Bold" panose="020B0600000101010101" pitchFamily="50" charset="-127"/>
                <a:ea typeface="나눔스퀘어_ac Bold" panose="020B0600000101010101" pitchFamily="50" charset="-127"/>
              </a:rPr>
              <a:t>An interface for users to send/receive messages.</a:t>
            </a:r>
          </a:p>
          <a:p>
            <a:pPr marL="457200" indent="-457200">
              <a:lnSpc>
                <a:spcPct val="150000"/>
              </a:lnSpc>
              <a:buFontTx/>
              <a:buChar char="-"/>
            </a:pPr>
            <a:r>
              <a:rPr lang="en-US" altLang="ko-KR" sz="2800" dirty="0">
                <a:latin typeface="나눔스퀘어_ac" panose="020B0600000101010101" pitchFamily="50" charset="-127"/>
                <a:ea typeface="나눔스퀘어_ac" panose="020B0600000101010101" pitchFamily="50" charset="-127"/>
              </a:rPr>
              <a:t>Chat room selection and management. A list of available chat rooms is displayed in the screen sidebar.</a:t>
            </a:r>
          </a:p>
          <a:p>
            <a:pPr marL="457200" indent="-457200">
              <a:lnSpc>
                <a:spcPct val="150000"/>
              </a:lnSpc>
              <a:buFontTx/>
              <a:buChar char="-"/>
            </a:pPr>
            <a:r>
              <a:rPr lang="en-US" altLang="ko-KR" sz="2800" dirty="0">
                <a:latin typeface="나눔스퀘어_ac" panose="020B0600000101010101" pitchFamily="50" charset="-127"/>
                <a:ea typeface="나눔스퀘어_ac" panose="020B0600000101010101" pitchFamily="50" charset="-127"/>
              </a:rPr>
              <a:t>User can create new chat room by clicking “New Chat Room” button and entering chatroom creation modal popup.</a:t>
            </a:r>
          </a:p>
          <a:p>
            <a:pPr marL="457200" indent="-457200">
              <a:lnSpc>
                <a:spcPct val="150000"/>
              </a:lnSpc>
              <a:buFontTx/>
              <a:buChar char="-"/>
            </a:pPr>
            <a:r>
              <a:rPr lang="en-US" altLang="ko-KR" sz="2800" dirty="0">
                <a:latin typeface="나눔스퀘어_ac" panose="020B0600000101010101" pitchFamily="50" charset="-127"/>
                <a:ea typeface="나눔스퀘어_ac" panose="020B0600000101010101" pitchFamily="50" charset="-127"/>
              </a:rPr>
              <a:t>User can sending messages</a:t>
            </a:r>
          </a:p>
        </p:txBody>
      </p:sp>
      <p:pic>
        <p:nvPicPr>
          <p:cNvPr id="5" name="그림 4">
            <a:extLst>
              <a:ext uri="{FF2B5EF4-FFF2-40B4-BE49-F238E27FC236}">
                <a16:creationId xmlns:a16="http://schemas.microsoft.com/office/drawing/2014/main" id="{D7CAC30A-75A8-3639-13C0-06E0D2E8281C}"/>
              </a:ext>
            </a:extLst>
          </p:cNvPr>
          <p:cNvPicPr>
            <a:picLocks noChangeAspect="1"/>
          </p:cNvPicPr>
          <p:nvPr/>
        </p:nvPicPr>
        <p:blipFill>
          <a:blip r:embed="rId6"/>
          <a:stretch>
            <a:fillRect/>
          </a:stretch>
        </p:blipFill>
        <p:spPr>
          <a:xfrm>
            <a:off x="2107026" y="3643332"/>
            <a:ext cx="3910318" cy="3770664"/>
          </a:xfrm>
          <a:prstGeom prst="rect">
            <a:avLst/>
          </a:prstGeom>
        </p:spPr>
      </p:pic>
    </p:spTree>
    <p:extLst>
      <p:ext uri="{BB962C8B-B14F-4D97-AF65-F5344CB8AC3E}">
        <p14:creationId xmlns:p14="http://schemas.microsoft.com/office/powerpoint/2010/main" val="389348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p:cNvPicPr>
          <p:nvPr/>
        </p:nvPicPr>
        <p:blipFill>
          <a:blip r:embed="rId4"/>
          <a:stretch>
            <a:fillRect/>
          </a:stretch>
        </p:blipFill>
        <p:spPr>
          <a:xfrm>
            <a:off x="63500" y="1193800"/>
            <a:ext cx="18402300" cy="25400"/>
          </a:xfrm>
          <a:prstGeom prst="rect">
            <a:avLst/>
          </a:prstGeom>
        </p:spPr>
      </p:pic>
      <p:pic>
        <p:nvPicPr>
          <p:cNvPr id="8" name="Picture 8"/>
          <p:cNvPicPr>
            <a:picLocks noChangeAspect="1"/>
          </p:cNvPicPr>
          <p:nvPr/>
        </p:nvPicPr>
        <p:blipFill>
          <a:blip r:embed="rId5"/>
          <a:stretch>
            <a:fillRect/>
          </a:stretch>
        </p:blipFill>
        <p:spPr>
          <a:xfrm>
            <a:off x="-812800" y="666750"/>
            <a:ext cx="7975600" cy="1130300"/>
          </a:xfrm>
          <a:prstGeom prst="rect">
            <a:avLst/>
          </a:prstGeom>
        </p:spPr>
      </p:pic>
      <p:pic>
        <p:nvPicPr>
          <p:cNvPr id="9" name="Picture 9"/>
          <p:cNvPicPr>
            <a:picLocks noChangeAspect="1"/>
          </p:cNvPicPr>
          <p:nvPr/>
        </p:nvPicPr>
        <p:blipFill>
          <a:blip r:embed="rId6"/>
          <a:stretch>
            <a:fillRect/>
          </a:stretch>
        </p:blipFill>
        <p:spPr>
          <a:xfrm rot="-13500000">
            <a:off x="5994400" y="774700"/>
            <a:ext cx="838200" cy="838200"/>
          </a:xfrm>
          <a:prstGeom prst="rect">
            <a:avLst/>
          </a:prstGeom>
        </p:spPr>
      </p:pic>
      <p:sp>
        <p:nvSpPr>
          <p:cNvPr id="16" name="TextBox 16"/>
          <p:cNvSpPr txBox="1"/>
          <p:nvPr/>
        </p:nvSpPr>
        <p:spPr>
          <a:xfrm>
            <a:off x="-76200" y="876300"/>
            <a:ext cx="6311900" cy="736600"/>
          </a:xfrm>
          <a:prstGeom prst="rect">
            <a:avLst/>
          </a:prstGeom>
        </p:spPr>
        <p:txBody>
          <a:bodyPr lIns="0" tIns="0" rIns="0" bIns="0" rtlCol="0" anchor="t"/>
          <a:lstStyle/>
          <a:p>
            <a:pPr lvl="0" algn="ctr">
              <a:lnSpc>
                <a:spcPct val="116199"/>
              </a:lnSpc>
            </a:pPr>
            <a:r>
              <a:rPr lang="en-US" altLang="ko-KR" sz="4000">
                <a:solidFill>
                  <a:srgbClr val="000000"/>
                </a:solidFill>
                <a:latin typeface="나눔스퀘어_ac Bold" panose="020B0600000101010101" pitchFamily="50" charset="-127"/>
                <a:ea typeface="나눔스퀘어_ac Bold" panose="020B0600000101010101" pitchFamily="50" charset="-127"/>
              </a:rPr>
              <a:t>FrontEnd</a:t>
            </a:r>
            <a:endParaRPr lang="ko-KR" sz="40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21" name="직사각형 20"/>
          <p:cNvSpPr/>
          <p:nvPr/>
        </p:nvSpPr>
        <p:spPr>
          <a:xfrm>
            <a:off x="1143000" y="1943100"/>
            <a:ext cx="8534400" cy="759952"/>
          </a:xfrm>
          <a:prstGeom prst="rect">
            <a:avLst/>
          </a:prstGeom>
        </p:spPr>
        <p:txBody>
          <a:bodyPr wrap="square">
            <a:spAutoFit/>
          </a:bodyPr>
          <a:lstStyle/>
          <a:p>
            <a:pPr>
              <a:lnSpc>
                <a:spcPct val="150000"/>
              </a:lnSpc>
            </a:pPr>
            <a:r>
              <a:rPr lang="en-US" altLang="ko-KR" sz="3200">
                <a:latin typeface="나눔스퀘어_ac Bold" panose="020B0600000101010101" pitchFamily="50" charset="-127"/>
                <a:ea typeface="나눔스퀘어_ac Bold" panose="020B0600000101010101" pitchFamily="50" charset="-127"/>
              </a:rPr>
              <a:t>FrontEnd Demo Video</a:t>
            </a:r>
            <a:endParaRPr lang="ko-KR" altLang="en-US" sz="3200">
              <a:latin typeface="나눔스퀘어_ac Bold" panose="020B0600000101010101" pitchFamily="50" charset="-127"/>
              <a:ea typeface="나눔스퀘어_ac Bold" panose="020B0600000101010101" pitchFamily="50" charset="-127"/>
            </a:endParaRPr>
          </a:p>
        </p:txBody>
      </p:sp>
      <p:sp>
        <p:nvSpPr>
          <p:cNvPr id="22" name="직사각형 21"/>
          <p:cNvSpPr/>
          <p:nvPr/>
        </p:nvSpPr>
        <p:spPr>
          <a:xfrm>
            <a:off x="923544" y="2085639"/>
            <a:ext cx="108000" cy="659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FEVideoFinal">
            <a:hlinkClick r:id="" action="ppaction://media"/>
            <a:extLst>
              <a:ext uri="{FF2B5EF4-FFF2-40B4-BE49-F238E27FC236}">
                <a16:creationId xmlns:a16="http://schemas.microsoft.com/office/drawing/2014/main" id="{8E97A892-0792-22CA-0F68-2FAA10A9DE9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048000" y="3000375"/>
            <a:ext cx="12083109" cy="6796749"/>
          </a:xfrm>
          <a:prstGeom prst="rect">
            <a:avLst/>
          </a:prstGeom>
        </p:spPr>
      </p:pic>
    </p:spTree>
    <p:extLst>
      <p:ext uri="{BB962C8B-B14F-4D97-AF65-F5344CB8AC3E}">
        <p14:creationId xmlns:p14="http://schemas.microsoft.com/office/powerpoint/2010/main" val="367272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072"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fill="hold" display="0">
                  <p:stCondLst>
                    <p:cond delay="indefinite"/>
                  </p:stCondLst>
                </p:cTn>
                <p:tgtEl>
                  <p:spTgt spid="1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p:cNvPicPr>
          <p:nvPr/>
        </p:nvPicPr>
        <p:blipFill>
          <a:blip r:embed="rId2"/>
          <a:stretch>
            <a:fillRect/>
          </a:stretch>
        </p:blipFill>
        <p:spPr>
          <a:xfrm>
            <a:off x="63500" y="1193800"/>
            <a:ext cx="18402300" cy="25400"/>
          </a:xfrm>
          <a:prstGeom prst="rect">
            <a:avLst/>
          </a:prstGeom>
        </p:spPr>
      </p:pic>
      <p:pic>
        <p:nvPicPr>
          <p:cNvPr id="8" name="Picture 8"/>
          <p:cNvPicPr>
            <a:picLocks noChangeAspect="1"/>
          </p:cNvPicPr>
          <p:nvPr/>
        </p:nvPicPr>
        <p:blipFill>
          <a:blip r:embed="rId3"/>
          <a:stretch>
            <a:fillRect/>
          </a:stretch>
        </p:blipFill>
        <p:spPr>
          <a:xfrm>
            <a:off x="-812800" y="666750"/>
            <a:ext cx="7975600" cy="1130300"/>
          </a:xfrm>
          <a:prstGeom prst="rect">
            <a:avLst/>
          </a:prstGeom>
        </p:spPr>
      </p:pic>
      <p:pic>
        <p:nvPicPr>
          <p:cNvPr id="9" name="Picture 9"/>
          <p:cNvPicPr>
            <a:picLocks noChangeAspect="1"/>
          </p:cNvPicPr>
          <p:nvPr/>
        </p:nvPicPr>
        <p:blipFill>
          <a:blip r:embed="rId4"/>
          <a:stretch>
            <a:fillRect/>
          </a:stretch>
        </p:blipFill>
        <p:spPr>
          <a:xfrm rot="-13500000">
            <a:off x="5994400" y="774700"/>
            <a:ext cx="838200" cy="838200"/>
          </a:xfrm>
          <a:prstGeom prst="rect">
            <a:avLst/>
          </a:prstGeom>
        </p:spPr>
      </p:pic>
      <p:sp>
        <p:nvSpPr>
          <p:cNvPr id="16" name="TextBox 16"/>
          <p:cNvSpPr txBox="1"/>
          <p:nvPr/>
        </p:nvSpPr>
        <p:spPr>
          <a:xfrm>
            <a:off x="-76200" y="876300"/>
            <a:ext cx="6311900" cy="736600"/>
          </a:xfrm>
          <a:prstGeom prst="rect">
            <a:avLst/>
          </a:prstGeom>
        </p:spPr>
        <p:txBody>
          <a:bodyPr lIns="0" tIns="0" rIns="0" bIns="0" rtlCol="0" anchor="t"/>
          <a:lstStyle/>
          <a:p>
            <a:pPr lvl="0" algn="ctr">
              <a:lnSpc>
                <a:spcPct val="116199"/>
              </a:lnSpc>
            </a:pPr>
            <a:r>
              <a:rPr lang="en-US" altLang="ko-KR" sz="4000">
                <a:solidFill>
                  <a:srgbClr val="000000"/>
                </a:solidFill>
                <a:latin typeface="나눔스퀘어_ac Bold" panose="020B0600000101010101" pitchFamily="50" charset="-127"/>
                <a:ea typeface="나눔스퀘어_ac Bold" panose="020B0600000101010101" pitchFamily="50" charset="-127"/>
              </a:rPr>
              <a:t>BackEnd</a:t>
            </a:r>
            <a:endParaRPr lang="ko-KR" sz="40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21" name="직사각형 20"/>
          <p:cNvSpPr/>
          <p:nvPr/>
        </p:nvSpPr>
        <p:spPr>
          <a:xfrm>
            <a:off x="1143000" y="1943100"/>
            <a:ext cx="8534400" cy="759952"/>
          </a:xfrm>
          <a:prstGeom prst="rect">
            <a:avLst/>
          </a:prstGeom>
        </p:spPr>
        <p:txBody>
          <a:bodyPr wrap="square">
            <a:spAutoFit/>
          </a:bodyPr>
          <a:lstStyle/>
          <a:p>
            <a:pPr>
              <a:lnSpc>
                <a:spcPct val="150000"/>
              </a:lnSpc>
            </a:pPr>
            <a:r>
              <a:rPr lang="en-US" altLang="ko-KR" sz="3200">
                <a:latin typeface="나눔스퀘어_ac Bold" panose="020B0600000101010101" pitchFamily="50" charset="-127"/>
                <a:ea typeface="나눔스퀘어_ac Bold" panose="020B0600000101010101" pitchFamily="50" charset="-127"/>
              </a:rPr>
              <a:t>BackEnd Design</a:t>
            </a:r>
            <a:endParaRPr lang="ko-KR" altLang="en-US" sz="3200">
              <a:latin typeface="나눔스퀘어_ac Bold" panose="020B0600000101010101" pitchFamily="50" charset="-127"/>
              <a:ea typeface="나눔스퀘어_ac Bold" panose="020B0600000101010101" pitchFamily="50" charset="-127"/>
            </a:endParaRPr>
          </a:p>
        </p:txBody>
      </p:sp>
      <p:sp>
        <p:nvSpPr>
          <p:cNvPr id="22" name="직사각형 21"/>
          <p:cNvSpPr/>
          <p:nvPr/>
        </p:nvSpPr>
        <p:spPr>
          <a:xfrm>
            <a:off x="923544" y="2085639"/>
            <a:ext cx="108000" cy="659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Google Shape;61;p14"/>
          <p:cNvPicPr preferRelativeResize="0"/>
          <p:nvPr/>
        </p:nvPicPr>
        <p:blipFill>
          <a:blip r:embed="rId5">
            <a:alphaModFix/>
          </a:blip>
          <a:stretch>
            <a:fillRect/>
          </a:stretch>
        </p:blipFill>
        <p:spPr>
          <a:xfrm>
            <a:off x="4343400" y="1963003"/>
            <a:ext cx="9844630" cy="8056422"/>
          </a:xfrm>
          <a:prstGeom prst="rect">
            <a:avLst/>
          </a:prstGeom>
          <a:noFill/>
          <a:ln>
            <a:noFill/>
          </a:ln>
        </p:spPr>
      </p:pic>
    </p:spTree>
    <p:extLst>
      <p:ext uri="{BB962C8B-B14F-4D97-AF65-F5344CB8AC3E}">
        <p14:creationId xmlns:p14="http://schemas.microsoft.com/office/powerpoint/2010/main" val="343519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p:cNvPicPr>
          <p:nvPr/>
        </p:nvPicPr>
        <p:blipFill>
          <a:blip r:embed="rId2"/>
          <a:stretch>
            <a:fillRect/>
          </a:stretch>
        </p:blipFill>
        <p:spPr>
          <a:xfrm>
            <a:off x="63500" y="1193800"/>
            <a:ext cx="18402300" cy="25400"/>
          </a:xfrm>
          <a:prstGeom prst="rect">
            <a:avLst/>
          </a:prstGeom>
        </p:spPr>
      </p:pic>
      <p:pic>
        <p:nvPicPr>
          <p:cNvPr id="8" name="Picture 8"/>
          <p:cNvPicPr>
            <a:picLocks noChangeAspect="1"/>
          </p:cNvPicPr>
          <p:nvPr/>
        </p:nvPicPr>
        <p:blipFill>
          <a:blip r:embed="rId3"/>
          <a:stretch>
            <a:fillRect/>
          </a:stretch>
        </p:blipFill>
        <p:spPr>
          <a:xfrm>
            <a:off x="-812800" y="666750"/>
            <a:ext cx="7975600" cy="1130300"/>
          </a:xfrm>
          <a:prstGeom prst="rect">
            <a:avLst/>
          </a:prstGeom>
        </p:spPr>
      </p:pic>
      <p:pic>
        <p:nvPicPr>
          <p:cNvPr id="9" name="Picture 9"/>
          <p:cNvPicPr>
            <a:picLocks noChangeAspect="1"/>
          </p:cNvPicPr>
          <p:nvPr/>
        </p:nvPicPr>
        <p:blipFill>
          <a:blip r:embed="rId4"/>
          <a:stretch>
            <a:fillRect/>
          </a:stretch>
        </p:blipFill>
        <p:spPr>
          <a:xfrm rot="-13500000">
            <a:off x="5994400" y="774700"/>
            <a:ext cx="838200" cy="838200"/>
          </a:xfrm>
          <a:prstGeom prst="rect">
            <a:avLst/>
          </a:prstGeom>
        </p:spPr>
      </p:pic>
      <p:sp>
        <p:nvSpPr>
          <p:cNvPr id="16" name="TextBox 16"/>
          <p:cNvSpPr txBox="1"/>
          <p:nvPr/>
        </p:nvSpPr>
        <p:spPr>
          <a:xfrm>
            <a:off x="-76200" y="876300"/>
            <a:ext cx="6311900" cy="736600"/>
          </a:xfrm>
          <a:prstGeom prst="rect">
            <a:avLst/>
          </a:prstGeom>
        </p:spPr>
        <p:txBody>
          <a:bodyPr lIns="0" tIns="0" rIns="0" bIns="0" rtlCol="0" anchor="t"/>
          <a:lstStyle/>
          <a:p>
            <a:pPr lvl="0" algn="ctr">
              <a:lnSpc>
                <a:spcPct val="116199"/>
              </a:lnSpc>
            </a:pPr>
            <a:r>
              <a:rPr lang="en-US" altLang="ko-KR" sz="4000">
                <a:solidFill>
                  <a:srgbClr val="000000"/>
                </a:solidFill>
                <a:latin typeface="나눔스퀘어_ac Bold" panose="020B0600000101010101" pitchFamily="50" charset="-127"/>
                <a:ea typeface="나눔스퀘어_ac Bold" panose="020B0600000101010101" pitchFamily="50" charset="-127"/>
              </a:rPr>
              <a:t>BackEnd</a:t>
            </a:r>
            <a:endParaRPr lang="ko-KR" sz="40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21" name="직사각형 20"/>
          <p:cNvSpPr/>
          <p:nvPr/>
        </p:nvSpPr>
        <p:spPr>
          <a:xfrm>
            <a:off x="1143000" y="1943100"/>
            <a:ext cx="8534400" cy="759952"/>
          </a:xfrm>
          <a:prstGeom prst="rect">
            <a:avLst/>
          </a:prstGeom>
        </p:spPr>
        <p:txBody>
          <a:bodyPr wrap="square">
            <a:spAutoFit/>
          </a:bodyPr>
          <a:lstStyle/>
          <a:p>
            <a:pPr>
              <a:lnSpc>
                <a:spcPct val="150000"/>
              </a:lnSpc>
            </a:pPr>
            <a:r>
              <a:rPr lang="en-US" altLang="ko-KR" sz="3200">
                <a:latin typeface="나눔스퀘어_ac Bold" panose="020B0600000101010101" pitchFamily="50" charset="-127"/>
                <a:ea typeface="나눔스퀘어_ac Bold" panose="020B0600000101010101" pitchFamily="50" charset="-127"/>
              </a:rPr>
              <a:t>DataBase Schema</a:t>
            </a:r>
            <a:endParaRPr lang="ko-KR" altLang="en-US" sz="3200">
              <a:latin typeface="나눔스퀘어_ac Bold" panose="020B0600000101010101" pitchFamily="50" charset="-127"/>
              <a:ea typeface="나눔스퀘어_ac Bold" panose="020B0600000101010101" pitchFamily="50" charset="-127"/>
            </a:endParaRPr>
          </a:p>
        </p:txBody>
      </p:sp>
      <p:sp>
        <p:nvSpPr>
          <p:cNvPr id="22" name="직사각형 21"/>
          <p:cNvSpPr/>
          <p:nvPr/>
        </p:nvSpPr>
        <p:spPr>
          <a:xfrm>
            <a:off x="923544" y="2085639"/>
            <a:ext cx="108000" cy="659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p:cNvPicPr>
            <a:picLocks noChangeAspect="1"/>
          </p:cNvPicPr>
          <p:nvPr/>
        </p:nvPicPr>
        <p:blipFill>
          <a:blip r:embed="rId5"/>
          <a:stretch>
            <a:fillRect/>
          </a:stretch>
        </p:blipFill>
        <p:spPr>
          <a:xfrm>
            <a:off x="0" y="3895443"/>
            <a:ext cx="9771672" cy="4779622"/>
          </a:xfrm>
          <a:prstGeom prst="rect">
            <a:avLst/>
          </a:prstGeom>
        </p:spPr>
      </p:pic>
      <p:pic>
        <p:nvPicPr>
          <p:cNvPr id="4" name="그림 3"/>
          <p:cNvPicPr>
            <a:picLocks noChangeAspect="1"/>
          </p:cNvPicPr>
          <p:nvPr/>
        </p:nvPicPr>
        <p:blipFill>
          <a:blip r:embed="rId6"/>
          <a:stretch>
            <a:fillRect/>
          </a:stretch>
        </p:blipFill>
        <p:spPr>
          <a:xfrm>
            <a:off x="8627709" y="2849102"/>
            <a:ext cx="9720000" cy="5825963"/>
          </a:xfrm>
          <a:prstGeom prst="rect">
            <a:avLst/>
          </a:prstGeom>
        </p:spPr>
      </p:pic>
      <p:sp>
        <p:nvSpPr>
          <p:cNvPr id="15" name="TextBox 14"/>
          <p:cNvSpPr txBox="1"/>
          <p:nvPr/>
        </p:nvSpPr>
        <p:spPr>
          <a:xfrm>
            <a:off x="3066040" y="8213400"/>
            <a:ext cx="3581400" cy="461665"/>
          </a:xfrm>
          <a:prstGeom prst="rect">
            <a:avLst/>
          </a:prstGeom>
          <a:noFill/>
        </p:spPr>
        <p:txBody>
          <a:bodyPr wrap="square" rtlCol="0">
            <a:spAutoFit/>
          </a:bodyPr>
          <a:lstStyle/>
          <a:p>
            <a:pPr algn="ctr"/>
            <a:r>
              <a:rPr lang="en-US" altLang="ko-KR" sz="2400">
                <a:latin typeface="나눔스퀘어_ac Bold" panose="020B0600000101010101" pitchFamily="50" charset="-127"/>
                <a:ea typeface="나눔스퀘어_ac Bold" panose="020B0600000101010101" pitchFamily="50" charset="-127"/>
              </a:rPr>
              <a:t>▲ User Schema</a:t>
            </a:r>
            <a:endParaRPr lang="ko-KR" altLang="en-US" sz="2400">
              <a:latin typeface="나눔스퀘어_ac Bold" panose="020B0600000101010101" pitchFamily="50" charset="-127"/>
              <a:ea typeface="나눔스퀘어_ac Bold" panose="020B0600000101010101" pitchFamily="50" charset="-127"/>
            </a:endParaRPr>
          </a:p>
        </p:txBody>
      </p:sp>
      <p:sp>
        <p:nvSpPr>
          <p:cNvPr id="17" name="TextBox 16"/>
          <p:cNvSpPr txBox="1"/>
          <p:nvPr/>
        </p:nvSpPr>
        <p:spPr>
          <a:xfrm>
            <a:off x="11659630" y="8213400"/>
            <a:ext cx="3581400" cy="461665"/>
          </a:xfrm>
          <a:prstGeom prst="rect">
            <a:avLst/>
          </a:prstGeom>
          <a:noFill/>
        </p:spPr>
        <p:txBody>
          <a:bodyPr wrap="square" rtlCol="0">
            <a:spAutoFit/>
          </a:bodyPr>
          <a:lstStyle/>
          <a:p>
            <a:pPr algn="ctr"/>
            <a:r>
              <a:rPr lang="en-US" altLang="ko-KR" sz="2400">
                <a:latin typeface="나눔스퀘어_ac Bold" panose="020B0600000101010101" pitchFamily="50" charset="-127"/>
                <a:ea typeface="나눔스퀘어_ac Bold" panose="020B0600000101010101" pitchFamily="50" charset="-127"/>
              </a:rPr>
              <a:t>▲ Chatroom Schema</a:t>
            </a:r>
            <a:endParaRPr lang="ko-KR" altLang="en-US" sz="240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2117292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p:cNvPicPr>
          <p:nvPr/>
        </p:nvPicPr>
        <p:blipFill>
          <a:blip r:embed="rId2"/>
          <a:stretch>
            <a:fillRect/>
          </a:stretch>
        </p:blipFill>
        <p:spPr>
          <a:xfrm>
            <a:off x="63500" y="1193800"/>
            <a:ext cx="18402300" cy="25400"/>
          </a:xfrm>
          <a:prstGeom prst="rect">
            <a:avLst/>
          </a:prstGeom>
        </p:spPr>
      </p:pic>
      <p:pic>
        <p:nvPicPr>
          <p:cNvPr id="8" name="Picture 8"/>
          <p:cNvPicPr>
            <a:picLocks noChangeAspect="1"/>
          </p:cNvPicPr>
          <p:nvPr/>
        </p:nvPicPr>
        <p:blipFill>
          <a:blip r:embed="rId3"/>
          <a:stretch>
            <a:fillRect/>
          </a:stretch>
        </p:blipFill>
        <p:spPr>
          <a:xfrm>
            <a:off x="-812800" y="666750"/>
            <a:ext cx="7975600" cy="1130300"/>
          </a:xfrm>
          <a:prstGeom prst="rect">
            <a:avLst/>
          </a:prstGeom>
        </p:spPr>
      </p:pic>
      <p:pic>
        <p:nvPicPr>
          <p:cNvPr id="9" name="Picture 9"/>
          <p:cNvPicPr>
            <a:picLocks noChangeAspect="1"/>
          </p:cNvPicPr>
          <p:nvPr/>
        </p:nvPicPr>
        <p:blipFill>
          <a:blip r:embed="rId4"/>
          <a:stretch>
            <a:fillRect/>
          </a:stretch>
        </p:blipFill>
        <p:spPr>
          <a:xfrm rot="-13500000">
            <a:off x="5994400" y="774700"/>
            <a:ext cx="838200" cy="838200"/>
          </a:xfrm>
          <a:prstGeom prst="rect">
            <a:avLst/>
          </a:prstGeom>
        </p:spPr>
      </p:pic>
      <p:sp>
        <p:nvSpPr>
          <p:cNvPr id="16" name="TextBox 16"/>
          <p:cNvSpPr txBox="1"/>
          <p:nvPr/>
        </p:nvSpPr>
        <p:spPr>
          <a:xfrm>
            <a:off x="-76200" y="876300"/>
            <a:ext cx="6311900" cy="736600"/>
          </a:xfrm>
          <a:prstGeom prst="rect">
            <a:avLst/>
          </a:prstGeom>
        </p:spPr>
        <p:txBody>
          <a:bodyPr lIns="0" tIns="0" rIns="0" bIns="0" rtlCol="0" anchor="t"/>
          <a:lstStyle/>
          <a:p>
            <a:pPr lvl="0" algn="ctr">
              <a:lnSpc>
                <a:spcPct val="116199"/>
              </a:lnSpc>
            </a:pPr>
            <a:r>
              <a:rPr lang="en-US" altLang="ko-KR" sz="4000">
                <a:solidFill>
                  <a:srgbClr val="000000"/>
                </a:solidFill>
                <a:latin typeface="나눔스퀘어_ac Bold" panose="020B0600000101010101" pitchFamily="50" charset="-127"/>
                <a:ea typeface="나눔스퀘어_ac Bold" panose="020B0600000101010101" pitchFamily="50" charset="-127"/>
              </a:rPr>
              <a:t>BackEnd</a:t>
            </a:r>
            <a:endParaRPr lang="ko-KR" sz="40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21" name="직사각형 20"/>
          <p:cNvSpPr/>
          <p:nvPr/>
        </p:nvSpPr>
        <p:spPr>
          <a:xfrm>
            <a:off x="1143000" y="1943100"/>
            <a:ext cx="8534400" cy="759952"/>
          </a:xfrm>
          <a:prstGeom prst="rect">
            <a:avLst/>
          </a:prstGeom>
        </p:spPr>
        <p:txBody>
          <a:bodyPr wrap="square">
            <a:spAutoFit/>
          </a:bodyPr>
          <a:lstStyle/>
          <a:p>
            <a:pPr>
              <a:lnSpc>
                <a:spcPct val="150000"/>
              </a:lnSpc>
            </a:pPr>
            <a:r>
              <a:rPr lang="en-US" altLang="ko-KR" sz="3200">
                <a:latin typeface="나눔스퀘어_ac Bold" panose="020B0600000101010101" pitchFamily="50" charset="-127"/>
                <a:ea typeface="나눔스퀘어_ac Bold" panose="020B0600000101010101" pitchFamily="50" charset="-127"/>
              </a:rPr>
              <a:t>DataBase Schema</a:t>
            </a:r>
            <a:endParaRPr lang="ko-KR" altLang="en-US" sz="3200">
              <a:latin typeface="나눔스퀘어_ac Bold" panose="020B0600000101010101" pitchFamily="50" charset="-127"/>
              <a:ea typeface="나눔스퀘어_ac Bold" panose="020B0600000101010101" pitchFamily="50" charset="-127"/>
            </a:endParaRPr>
          </a:p>
        </p:txBody>
      </p:sp>
      <p:sp>
        <p:nvSpPr>
          <p:cNvPr id="22" name="직사각형 21"/>
          <p:cNvSpPr/>
          <p:nvPr/>
        </p:nvSpPr>
        <p:spPr>
          <a:xfrm>
            <a:off x="923544" y="2085639"/>
            <a:ext cx="108000" cy="659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p:cNvPicPr>
            <a:picLocks noChangeAspect="1"/>
          </p:cNvPicPr>
          <p:nvPr/>
        </p:nvPicPr>
        <p:blipFill>
          <a:blip r:embed="rId5"/>
          <a:stretch>
            <a:fillRect/>
          </a:stretch>
        </p:blipFill>
        <p:spPr>
          <a:xfrm>
            <a:off x="-228600" y="3894352"/>
            <a:ext cx="9720000" cy="4754348"/>
          </a:xfrm>
          <a:prstGeom prst="rect">
            <a:avLst/>
          </a:prstGeom>
        </p:spPr>
      </p:pic>
      <p:pic>
        <p:nvPicPr>
          <p:cNvPr id="14" name="그림 13"/>
          <p:cNvPicPr>
            <a:picLocks noChangeAspect="1"/>
          </p:cNvPicPr>
          <p:nvPr/>
        </p:nvPicPr>
        <p:blipFill>
          <a:blip r:embed="rId6"/>
          <a:stretch>
            <a:fillRect/>
          </a:stretch>
        </p:blipFill>
        <p:spPr>
          <a:xfrm>
            <a:off x="8568000" y="3092636"/>
            <a:ext cx="9720000" cy="5554286"/>
          </a:xfrm>
          <a:prstGeom prst="rect">
            <a:avLst/>
          </a:prstGeom>
        </p:spPr>
      </p:pic>
      <p:sp>
        <p:nvSpPr>
          <p:cNvPr id="15" name="TextBox 14"/>
          <p:cNvSpPr txBox="1"/>
          <p:nvPr/>
        </p:nvSpPr>
        <p:spPr>
          <a:xfrm>
            <a:off x="2840700" y="8185257"/>
            <a:ext cx="3581400" cy="461665"/>
          </a:xfrm>
          <a:prstGeom prst="rect">
            <a:avLst/>
          </a:prstGeom>
          <a:noFill/>
        </p:spPr>
        <p:txBody>
          <a:bodyPr wrap="square" rtlCol="0">
            <a:spAutoFit/>
          </a:bodyPr>
          <a:lstStyle/>
          <a:p>
            <a:pPr algn="ctr"/>
            <a:r>
              <a:rPr lang="en-US" altLang="ko-KR" sz="2400">
                <a:latin typeface="나눔스퀘어_ac Bold" panose="020B0600000101010101" pitchFamily="50" charset="-127"/>
                <a:ea typeface="나눔스퀘어_ac Bold" panose="020B0600000101010101" pitchFamily="50" charset="-127"/>
              </a:rPr>
              <a:t>▲ Message Schema</a:t>
            </a:r>
            <a:endParaRPr lang="ko-KR" altLang="en-US" sz="2400">
              <a:latin typeface="나눔스퀘어_ac Bold" panose="020B0600000101010101" pitchFamily="50" charset="-127"/>
              <a:ea typeface="나눔스퀘어_ac Bold" panose="020B0600000101010101" pitchFamily="50" charset="-127"/>
            </a:endParaRPr>
          </a:p>
        </p:txBody>
      </p:sp>
      <p:sp>
        <p:nvSpPr>
          <p:cNvPr id="17" name="TextBox 16"/>
          <p:cNvSpPr txBox="1"/>
          <p:nvPr/>
        </p:nvSpPr>
        <p:spPr>
          <a:xfrm>
            <a:off x="11637300" y="8169903"/>
            <a:ext cx="3581400" cy="461665"/>
          </a:xfrm>
          <a:prstGeom prst="rect">
            <a:avLst/>
          </a:prstGeom>
          <a:noFill/>
        </p:spPr>
        <p:txBody>
          <a:bodyPr wrap="square" rtlCol="0">
            <a:spAutoFit/>
          </a:bodyPr>
          <a:lstStyle/>
          <a:p>
            <a:pPr algn="ctr"/>
            <a:r>
              <a:rPr lang="en-US" altLang="ko-KR" sz="2400">
                <a:latin typeface="나눔스퀘어_ac Bold" panose="020B0600000101010101" pitchFamily="50" charset="-127"/>
                <a:ea typeface="나눔스퀘어_ac Bold" panose="020B0600000101010101" pitchFamily="50" charset="-127"/>
              </a:rPr>
              <a:t>▲ Document Schema</a:t>
            </a:r>
            <a:endParaRPr lang="ko-KR" altLang="en-US" sz="240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1089287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p:cNvPicPr>
          <p:nvPr/>
        </p:nvPicPr>
        <p:blipFill>
          <a:blip r:embed="rId2"/>
          <a:stretch>
            <a:fillRect/>
          </a:stretch>
        </p:blipFill>
        <p:spPr>
          <a:xfrm>
            <a:off x="63500" y="1193800"/>
            <a:ext cx="18402300" cy="25400"/>
          </a:xfrm>
          <a:prstGeom prst="rect">
            <a:avLst/>
          </a:prstGeom>
        </p:spPr>
      </p:pic>
      <p:pic>
        <p:nvPicPr>
          <p:cNvPr id="8" name="Picture 8"/>
          <p:cNvPicPr>
            <a:picLocks noChangeAspect="1"/>
          </p:cNvPicPr>
          <p:nvPr/>
        </p:nvPicPr>
        <p:blipFill>
          <a:blip r:embed="rId3"/>
          <a:stretch>
            <a:fillRect/>
          </a:stretch>
        </p:blipFill>
        <p:spPr>
          <a:xfrm>
            <a:off x="-812800" y="666750"/>
            <a:ext cx="7975600" cy="1130300"/>
          </a:xfrm>
          <a:prstGeom prst="rect">
            <a:avLst/>
          </a:prstGeom>
        </p:spPr>
      </p:pic>
      <p:pic>
        <p:nvPicPr>
          <p:cNvPr id="9" name="Picture 9"/>
          <p:cNvPicPr>
            <a:picLocks noChangeAspect="1"/>
          </p:cNvPicPr>
          <p:nvPr/>
        </p:nvPicPr>
        <p:blipFill>
          <a:blip r:embed="rId4"/>
          <a:stretch>
            <a:fillRect/>
          </a:stretch>
        </p:blipFill>
        <p:spPr>
          <a:xfrm rot="-13500000">
            <a:off x="5994400" y="774700"/>
            <a:ext cx="838200" cy="838200"/>
          </a:xfrm>
          <a:prstGeom prst="rect">
            <a:avLst/>
          </a:prstGeom>
        </p:spPr>
      </p:pic>
      <p:sp>
        <p:nvSpPr>
          <p:cNvPr id="16" name="TextBox 16"/>
          <p:cNvSpPr txBox="1"/>
          <p:nvPr/>
        </p:nvSpPr>
        <p:spPr>
          <a:xfrm>
            <a:off x="-76200" y="876300"/>
            <a:ext cx="6311900" cy="736600"/>
          </a:xfrm>
          <a:prstGeom prst="rect">
            <a:avLst/>
          </a:prstGeom>
        </p:spPr>
        <p:txBody>
          <a:bodyPr lIns="0" tIns="0" rIns="0" bIns="0" rtlCol="0" anchor="t"/>
          <a:lstStyle/>
          <a:p>
            <a:pPr lvl="0" algn="ctr">
              <a:lnSpc>
                <a:spcPct val="116199"/>
              </a:lnSpc>
            </a:pPr>
            <a:r>
              <a:rPr lang="en-US" altLang="ko-KR" sz="4000">
                <a:solidFill>
                  <a:srgbClr val="000000"/>
                </a:solidFill>
                <a:latin typeface="나눔스퀘어_ac Bold" panose="020B0600000101010101" pitchFamily="50" charset="-127"/>
                <a:ea typeface="나눔스퀘어_ac Bold" panose="020B0600000101010101" pitchFamily="50" charset="-127"/>
              </a:rPr>
              <a:t>BackEnd</a:t>
            </a:r>
            <a:endParaRPr lang="ko-KR" sz="40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21" name="직사각형 20"/>
          <p:cNvSpPr/>
          <p:nvPr/>
        </p:nvSpPr>
        <p:spPr>
          <a:xfrm>
            <a:off x="1143000" y="1943100"/>
            <a:ext cx="8534400" cy="759952"/>
          </a:xfrm>
          <a:prstGeom prst="rect">
            <a:avLst/>
          </a:prstGeom>
        </p:spPr>
        <p:txBody>
          <a:bodyPr wrap="square">
            <a:spAutoFit/>
          </a:bodyPr>
          <a:lstStyle/>
          <a:p>
            <a:pPr>
              <a:lnSpc>
                <a:spcPct val="150000"/>
              </a:lnSpc>
            </a:pPr>
            <a:r>
              <a:rPr lang="en-US" altLang="ko-KR" sz="3200">
                <a:latin typeface="나눔스퀘어_ac Bold" panose="020B0600000101010101" pitchFamily="50" charset="-127"/>
                <a:ea typeface="나눔스퀘어_ac Bold" panose="020B0600000101010101" pitchFamily="50" charset="-127"/>
              </a:rPr>
              <a:t>(Example) User | Register</a:t>
            </a:r>
            <a:endParaRPr lang="ko-KR" altLang="en-US" sz="3200">
              <a:latin typeface="나눔스퀘어_ac Bold" panose="020B0600000101010101" pitchFamily="50" charset="-127"/>
              <a:ea typeface="나눔스퀘어_ac Bold" panose="020B0600000101010101" pitchFamily="50" charset="-127"/>
            </a:endParaRPr>
          </a:p>
        </p:txBody>
      </p:sp>
      <p:sp>
        <p:nvSpPr>
          <p:cNvPr id="22" name="직사각형 21"/>
          <p:cNvSpPr/>
          <p:nvPr/>
        </p:nvSpPr>
        <p:spPr>
          <a:xfrm>
            <a:off x="923544" y="2085639"/>
            <a:ext cx="108000" cy="659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p:cNvPicPr>
            <a:picLocks noChangeAspect="1"/>
          </p:cNvPicPr>
          <p:nvPr/>
        </p:nvPicPr>
        <p:blipFill>
          <a:blip r:embed="rId5"/>
          <a:stretch>
            <a:fillRect/>
          </a:stretch>
        </p:blipFill>
        <p:spPr>
          <a:xfrm>
            <a:off x="125412" y="3024875"/>
            <a:ext cx="12576175" cy="6423572"/>
          </a:xfrm>
          <a:prstGeom prst="rect">
            <a:avLst/>
          </a:prstGeom>
        </p:spPr>
      </p:pic>
      <p:sp>
        <p:nvSpPr>
          <p:cNvPr id="18" name="타원 17"/>
          <p:cNvSpPr/>
          <p:nvPr/>
        </p:nvSpPr>
        <p:spPr>
          <a:xfrm>
            <a:off x="12350406" y="2218074"/>
            <a:ext cx="1898994" cy="1898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나눔스퀘어_ac" panose="020B0600000101010101" pitchFamily="50" charset="-127"/>
                <a:ea typeface="나눔스퀘어_ac" panose="020B0600000101010101" pitchFamily="50" charset="-127"/>
              </a:rPr>
              <a:t>Hash</a:t>
            </a:r>
          </a:p>
          <a:p>
            <a:pPr algn="ctr"/>
            <a:r>
              <a:rPr lang="en-US" altLang="ko-KR" sz="2000">
                <a:solidFill>
                  <a:schemeClr val="tx1"/>
                </a:solidFill>
                <a:latin typeface="나눔스퀘어_ac" panose="020B0600000101010101" pitchFamily="50" charset="-127"/>
                <a:ea typeface="나눔스퀘어_ac" panose="020B0600000101010101" pitchFamily="50" charset="-127"/>
              </a:rPr>
              <a:t>Password</a:t>
            </a:r>
            <a:endParaRPr lang="ko-KR" altLang="en-US" sz="2000">
              <a:solidFill>
                <a:schemeClr val="tx1"/>
              </a:solidFill>
              <a:latin typeface="나눔스퀘어_ac" panose="020B0600000101010101" pitchFamily="50" charset="-127"/>
              <a:ea typeface="나눔스퀘어_ac" panose="020B0600000101010101" pitchFamily="50" charset="-127"/>
            </a:endParaRPr>
          </a:p>
        </p:txBody>
      </p:sp>
      <p:sp>
        <p:nvSpPr>
          <p:cNvPr id="19" name="타원 18"/>
          <p:cNvSpPr/>
          <p:nvPr/>
        </p:nvSpPr>
        <p:spPr>
          <a:xfrm>
            <a:off x="14425096" y="3934267"/>
            <a:ext cx="1898994" cy="1898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나눔스퀘어_ac" panose="020B0600000101010101" pitchFamily="50" charset="-127"/>
                <a:ea typeface="나눔스퀘어_ac" panose="020B0600000101010101" pitchFamily="50" charset="-127"/>
              </a:rPr>
              <a:t>Create</a:t>
            </a:r>
          </a:p>
          <a:p>
            <a:pPr algn="ctr"/>
            <a:r>
              <a:rPr lang="en-US" altLang="ko-KR" sz="2000">
                <a:solidFill>
                  <a:schemeClr val="tx1"/>
                </a:solidFill>
                <a:latin typeface="나눔스퀘어_ac" panose="020B0600000101010101" pitchFamily="50" charset="-127"/>
                <a:ea typeface="나눔스퀘어_ac" panose="020B0600000101010101" pitchFamily="50" charset="-127"/>
              </a:rPr>
              <a:t>User Object</a:t>
            </a:r>
            <a:endParaRPr lang="ko-KR" altLang="en-US" sz="2000">
              <a:solidFill>
                <a:schemeClr val="tx1"/>
              </a:solidFill>
              <a:latin typeface="나눔스퀘어_ac" panose="020B0600000101010101" pitchFamily="50" charset="-127"/>
              <a:ea typeface="나눔스퀘어_ac" panose="020B0600000101010101" pitchFamily="50" charset="-127"/>
            </a:endParaRPr>
          </a:p>
        </p:txBody>
      </p:sp>
      <p:sp>
        <p:nvSpPr>
          <p:cNvPr id="20" name="타원 19"/>
          <p:cNvSpPr/>
          <p:nvPr/>
        </p:nvSpPr>
        <p:spPr>
          <a:xfrm>
            <a:off x="12350406" y="5344893"/>
            <a:ext cx="1898994" cy="1898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나눔스퀘어_ac" panose="020B0600000101010101" pitchFamily="50" charset="-127"/>
                <a:ea typeface="나눔스퀘어_ac" panose="020B0600000101010101" pitchFamily="50" charset="-127"/>
              </a:rPr>
              <a:t>Store</a:t>
            </a:r>
          </a:p>
          <a:p>
            <a:pPr algn="ctr"/>
            <a:r>
              <a:rPr lang="en-US" altLang="ko-KR" sz="2000">
                <a:solidFill>
                  <a:schemeClr val="tx1"/>
                </a:solidFill>
                <a:latin typeface="나눔스퀘어_ac" panose="020B0600000101010101" pitchFamily="50" charset="-127"/>
                <a:ea typeface="나눔스퀘어_ac" panose="020B0600000101010101" pitchFamily="50" charset="-127"/>
              </a:rPr>
              <a:t>In DB</a:t>
            </a:r>
            <a:endParaRPr lang="ko-KR" altLang="en-US" sz="2000">
              <a:solidFill>
                <a:schemeClr val="tx1"/>
              </a:solidFill>
              <a:latin typeface="나눔스퀘어_ac" panose="020B0600000101010101" pitchFamily="50" charset="-127"/>
              <a:ea typeface="나눔스퀘어_ac" panose="020B0600000101010101" pitchFamily="50" charset="-127"/>
            </a:endParaRPr>
          </a:p>
        </p:txBody>
      </p:sp>
      <p:sp>
        <p:nvSpPr>
          <p:cNvPr id="23" name="타원 22"/>
          <p:cNvSpPr/>
          <p:nvPr/>
        </p:nvSpPr>
        <p:spPr>
          <a:xfrm>
            <a:off x="14425096" y="6972300"/>
            <a:ext cx="1898994" cy="1898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나눔스퀘어_ac" panose="020B0600000101010101" pitchFamily="50" charset="-127"/>
                <a:ea typeface="나눔스퀘어_ac" panose="020B0600000101010101" pitchFamily="50" charset="-127"/>
              </a:rPr>
              <a:t>Respond</a:t>
            </a:r>
          </a:p>
          <a:p>
            <a:pPr algn="ctr"/>
            <a:r>
              <a:rPr lang="en-US" altLang="ko-KR" sz="2000">
                <a:solidFill>
                  <a:schemeClr val="tx1"/>
                </a:solidFill>
                <a:latin typeface="나눔스퀘어_ac" panose="020B0600000101010101" pitchFamily="50" charset="-127"/>
                <a:ea typeface="나눔스퀘어_ac" panose="020B0600000101010101" pitchFamily="50" charset="-127"/>
              </a:rPr>
              <a:t>With user</a:t>
            </a:r>
            <a:endParaRPr lang="ko-KR" altLang="en-US" sz="2000">
              <a:solidFill>
                <a:schemeClr val="tx1"/>
              </a:solidFill>
              <a:latin typeface="나눔스퀘어_ac" panose="020B0600000101010101" pitchFamily="50" charset="-127"/>
              <a:ea typeface="나눔스퀘어_ac" panose="020B0600000101010101" pitchFamily="50" charset="-127"/>
            </a:endParaRPr>
          </a:p>
        </p:txBody>
      </p:sp>
      <p:cxnSp>
        <p:nvCxnSpPr>
          <p:cNvPr id="5" name="직선 화살표 연결선 4"/>
          <p:cNvCxnSpPr/>
          <p:nvPr/>
        </p:nvCxnSpPr>
        <p:spPr>
          <a:xfrm flipH="1">
            <a:off x="8305800" y="3695700"/>
            <a:ext cx="4191000" cy="1828800"/>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p:nvPr/>
        </p:nvCxnSpPr>
        <p:spPr>
          <a:xfrm flipH="1">
            <a:off x="6705600" y="5008343"/>
            <a:ext cx="7703574" cy="1186982"/>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p:nvPr/>
        </p:nvCxnSpPr>
        <p:spPr>
          <a:xfrm flipH="1">
            <a:off x="3352800" y="6531875"/>
            <a:ext cx="8997606" cy="1048562"/>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flipH="1">
            <a:off x="3429000" y="7959566"/>
            <a:ext cx="10980174" cy="612934"/>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948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p:cNvPicPr>
          <p:nvPr/>
        </p:nvPicPr>
        <p:blipFill>
          <a:blip r:embed="rId2"/>
          <a:stretch>
            <a:fillRect/>
          </a:stretch>
        </p:blipFill>
        <p:spPr>
          <a:xfrm>
            <a:off x="63500" y="1193800"/>
            <a:ext cx="18402300" cy="25400"/>
          </a:xfrm>
          <a:prstGeom prst="rect">
            <a:avLst/>
          </a:prstGeom>
        </p:spPr>
      </p:pic>
      <p:pic>
        <p:nvPicPr>
          <p:cNvPr id="8" name="Picture 8"/>
          <p:cNvPicPr>
            <a:picLocks noChangeAspect="1"/>
          </p:cNvPicPr>
          <p:nvPr/>
        </p:nvPicPr>
        <p:blipFill>
          <a:blip r:embed="rId3"/>
          <a:stretch>
            <a:fillRect/>
          </a:stretch>
        </p:blipFill>
        <p:spPr>
          <a:xfrm>
            <a:off x="-812800" y="666750"/>
            <a:ext cx="7975600" cy="1130300"/>
          </a:xfrm>
          <a:prstGeom prst="rect">
            <a:avLst/>
          </a:prstGeom>
        </p:spPr>
      </p:pic>
      <p:pic>
        <p:nvPicPr>
          <p:cNvPr id="9" name="Picture 9"/>
          <p:cNvPicPr>
            <a:picLocks noChangeAspect="1"/>
          </p:cNvPicPr>
          <p:nvPr/>
        </p:nvPicPr>
        <p:blipFill>
          <a:blip r:embed="rId4"/>
          <a:stretch>
            <a:fillRect/>
          </a:stretch>
        </p:blipFill>
        <p:spPr>
          <a:xfrm rot="-13500000">
            <a:off x="5994400" y="774700"/>
            <a:ext cx="838200" cy="838200"/>
          </a:xfrm>
          <a:prstGeom prst="rect">
            <a:avLst/>
          </a:prstGeom>
        </p:spPr>
      </p:pic>
      <p:sp>
        <p:nvSpPr>
          <p:cNvPr id="16" name="TextBox 16"/>
          <p:cNvSpPr txBox="1"/>
          <p:nvPr/>
        </p:nvSpPr>
        <p:spPr>
          <a:xfrm>
            <a:off x="-76200" y="876300"/>
            <a:ext cx="6311900" cy="736600"/>
          </a:xfrm>
          <a:prstGeom prst="rect">
            <a:avLst/>
          </a:prstGeom>
        </p:spPr>
        <p:txBody>
          <a:bodyPr lIns="0" tIns="0" rIns="0" bIns="0" rtlCol="0" anchor="t"/>
          <a:lstStyle/>
          <a:p>
            <a:pPr lvl="0" algn="ctr">
              <a:lnSpc>
                <a:spcPct val="116199"/>
              </a:lnSpc>
            </a:pPr>
            <a:r>
              <a:rPr lang="en-US" altLang="ko-KR" sz="4000">
                <a:solidFill>
                  <a:srgbClr val="000000"/>
                </a:solidFill>
                <a:latin typeface="나눔스퀘어_ac Bold" panose="020B0600000101010101" pitchFamily="50" charset="-127"/>
                <a:ea typeface="나눔스퀘어_ac Bold" panose="020B0600000101010101" pitchFamily="50" charset="-127"/>
              </a:rPr>
              <a:t>BackEnd</a:t>
            </a:r>
            <a:endParaRPr lang="ko-KR" sz="4000" b="0" i="0" u="none" strike="noStrike">
              <a:solidFill>
                <a:srgbClr val="000000"/>
              </a:solidFill>
              <a:latin typeface="나눔스퀘어_ac Bold" panose="020B0600000101010101" pitchFamily="50" charset="-127"/>
              <a:ea typeface="나눔스퀘어_ac Bold" panose="020B0600000101010101" pitchFamily="50" charset="-127"/>
            </a:endParaRPr>
          </a:p>
        </p:txBody>
      </p:sp>
      <p:grpSp>
        <p:nvGrpSpPr>
          <p:cNvPr id="11" name="그룹 10"/>
          <p:cNvGrpSpPr/>
          <p:nvPr/>
        </p:nvGrpSpPr>
        <p:grpSpPr>
          <a:xfrm>
            <a:off x="923544" y="1943100"/>
            <a:ext cx="8753856" cy="801716"/>
            <a:chOff x="923544" y="1943100"/>
            <a:chExt cx="8753856" cy="801716"/>
          </a:xfrm>
        </p:grpSpPr>
        <p:sp>
          <p:nvSpPr>
            <p:cNvPr id="21" name="직사각형 20"/>
            <p:cNvSpPr/>
            <p:nvPr/>
          </p:nvSpPr>
          <p:spPr>
            <a:xfrm>
              <a:off x="1143000" y="1943100"/>
              <a:ext cx="8534400" cy="759952"/>
            </a:xfrm>
            <a:prstGeom prst="rect">
              <a:avLst/>
            </a:prstGeom>
          </p:spPr>
          <p:txBody>
            <a:bodyPr wrap="square">
              <a:spAutoFit/>
            </a:bodyPr>
            <a:lstStyle/>
            <a:p>
              <a:pPr>
                <a:lnSpc>
                  <a:spcPct val="150000"/>
                </a:lnSpc>
              </a:pPr>
              <a:r>
                <a:rPr lang="en-US" altLang="ko-KR" sz="3200">
                  <a:latin typeface="나눔스퀘어_ac Bold" panose="020B0600000101010101" pitchFamily="50" charset="-127"/>
                  <a:ea typeface="나눔스퀘어_ac Bold" panose="020B0600000101010101" pitchFamily="50" charset="-127"/>
                </a:rPr>
                <a:t>(Example) Auth | login</a:t>
              </a:r>
              <a:endParaRPr lang="ko-KR" altLang="en-US" sz="3200">
                <a:latin typeface="나눔스퀘어_ac Bold" panose="020B0600000101010101" pitchFamily="50" charset="-127"/>
                <a:ea typeface="나눔스퀘어_ac Bold" panose="020B0600000101010101" pitchFamily="50" charset="-127"/>
              </a:endParaRPr>
            </a:p>
          </p:txBody>
        </p:sp>
        <p:sp>
          <p:nvSpPr>
            <p:cNvPr id="22" name="직사각형 21"/>
            <p:cNvSpPr/>
            <p:nvPr/>
          </p:nvSpPr>
          <p:spPr>
            <a:xfrm>
              <a:off x="923544" y="2085639"/>
              <a:ext cx="108000" cy="659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 name="그림 1"/>
          <p:cNvPicPr>
            <a:picLocks noChangeAspect="1"/>
          </p:cNvPicPr>
          <p:nvPr/>
        </p:nvPicPr>
        <p:blipFill>
          <a:blip r:embed="rId5"/>
          <a:stretch>
            <a:fillRect/>
          </a:stretch>
        </p:blipFill>
        <p:spPr>
          <a:xfrm>
            <a:off x="609600" y="2552700"/>
            <a:ext cx="10972800" cy="7329107"/>
          </a:xfrm>
          <a:prstGeom prst="rect">
            <a:avLst/>
          </a:prstGeom>
        </p:spPr>
      </p:pic>
      <p:sp>
        <p:nvSpPr>
          <p:cNvPr id="19" name="타원 18"/>
          <p:cNvSpPr/>
          <p:nvPr/>
        </p:nvSpPr>
        <p:spPr>
          <a:xfrm>
            <a:off x="11430000" y="3314700"/>
            <a:ext cx="1898994" cy="1898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나눔스퀘어_ac" panose="020B0600000101010101" pitchFamily="50" charset="-127"/>
                <a:ea typeface="나눔스퀘어_ac" panose="020B0600000101010101" pitchFamily="50" charset="-127"/>
              </a:rPr>
              <a:t>Find</a:t>
            </a:r>
          </a:p>
          <a:p>
            <a:pPr algn="ctr"/>
            <a:r>
              <a:rPr lang="en-US" altLang="ko-KR" sz="2000">
                <a:solidFill>
                  <a:schemeClr val="tx1"/>
                </a:solidFill>
                <a:latin typeface="나눔스퀘어_ac" panose="020B0600000101010101" pitchFamily="50" charset="-127"/>
                <a:ea typeface="나눔스퀘어_ac" panose="020B0600000101010101" pitchFamily="50" charset="-127"/>
              </a:rPr>
              <a:t>user from</a:t>
            </a:r>
          </a:p>
          <a:p>
            <a:pPr algn="ctr"/>
            <a:r>
              <a:rPr lang="en-US" altLang="ko-KR" sz="2000">
                <a:solidFill>
                  <a:schemeClr val="tx1"/>
                </a:solidFill>
                <a:latin typeface="나눔스퀘어_ac" panose="020B0600000101010101" pitchFamily="50" charset="-127"/>
                <a:ea typeface="나눔스퀘어_ac" panose="020B0600000101010101" pitchFamily="50" charset="-127"/>
              </a:rPr>
              <a:t>DB</a:t>
            </a:r>
            <a:endParaRPr lang="ko-KR" altLang="en-US" sz="2000">
              <a:solidFill>
                <a:schemeClr val="tx1"/>
              </a:solidFill>
              <a:latin typeface="나눔스퀘어_ac" panose="020B0600000101010101" pitchFamily="50" charset="-127"/>
              <a:ea typeface="나눔스퀘어_ac" panose="020B0600000101010101" pitchFamily="50" charset="-127"/>
            </a:endParaRPr>
          </a:p>
        </p:txBody>
      </p:sp>
      <p:sp>
        <p:nvSpPr>
          <p:cNvPr id="23" name="타원 22"/>
          <p:cNvSpPr/>
          <p:nvPr/>
        </p:nvSpPr>
        <p:spPr>
          <a:xfrm>
            <a:off x="13639800" y="4327926"/>
            <a:ext cx="1898994" cy="1898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나눔스퀘어_ac" panose="020B0600000101010101" pitchFamily="50" charset="-127"/>
                <a:ea typeface="나눔스퀘어_ac" panose="020B0600000101010101" pitchFamily="50" charset="-127"/>
              </a:rPr>
              <a:t>Validate</a:t>
            </a:r>
          </a:p>
          <a:p>
            <a:pPr algn="ctr"/>
            <a:r>
              <a:rPr lang="en-US" altLang="ko-KR" sz="2000">
                <a:solidFill>
                  <a:schemeClr val="tx1"/>
                </a:solidFill>
                <a:latin typeface="나눔스퀘어_ac" panose="020B0600000101010101" pitchFamily="50" charset="-127"/>
                <a:ea typeface="나눔스퀘어_ac" panose="020B0600000101010101" pitchFamily="50" charset="-127"/>
              </a:rPr>
              <a:t>user</a:t>
            </a:r>
            <a:endParaRPr lang="ko-KR" altLang="en-US" sz="2000">
              <a:solidFill>
                <a:schemeClr val="tx1"/>
              </a:solidFill>
              <a:latin typeface="나눔스퀘어_ac" panose="020B0600000101010101" pitchFamily="50" charset="-127"/>
              <a:ea typeface="나눔스퀘어_ac" panose="020B0600000101010101" pitchFamily="50" charset="-127"/>
            </a:endParaRPr>
          </a:p>
        </p:txBody>
      </p:sp>
      <p:sp>
        <p:nvSpPr>
          <p:cNvPr id="24" name="타원 23"/>
          <p:cNvSpPr/>
          <p:nvPr/>
        </p:nvSpPr>
        <p:spPr>
          <a:xfrm>
            <a:off x="11456916" y="5813627"/>
            <a:ext cx="1898994" cy="1898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나눔스퀘어_ac" panose="020B0600000101010101" pitchFamily="50" charset="-127"/>
                <a:ea typeface="나눔스퀘어_ac" panose="020B0600000101010101" pitchFamily="50" charset="-127"/>
              </a:rPr>
              <a:t>Create</a:t>
            </a:r>
          </a:p>
          <a:p>
            <a:pPr algn="ctr"/>
            <a:r>
              <a:rPr lang="en-US" altLang="ko-KR" sz="2000">
                <a:solidFill>
                  <a:schemeClr val="tx1"/>
                </a:solidFill>
                <a:latin typeface="나눔스퀘어_ac" panose="020B0600000101010101" pitchFamily="50" charset="-127"/>
                <a:ea typeface="나눔스퀘어_ac" panose="020B0600000101010101" pitchFamily="50" charset="-127"/>
              </a:rPr>
              <a:t>Access token</a:t>
            </a:r>
            <a:endParaRPr lang="ko-KR" altLang="en-US" sz="2000">
              <a:solidFill>
                <a:schemeClr val="tx1"/>
              </a:solidFill>
              <a:latin typeface="나눔스퀘어_ac" panose="020B0600000101010101" pitchFamily="50" charset="-127"/>
              <a:ea typeface="나눔스퀘어_ac" panose="020B0600000101010101" pitchFamily="50" charset="-127"/>
            </a:endParaRPr>
          </a:p>
        </p:txBody>
      </p:sp>
      <p:sp>
        <p:nvSpPr>
          <p:cNvPr id="25" name="타원 24"/>
          <p:cNvSpPr/>
          <p:nvPr/>
        </p:nvSpPr>
        <p:spPr>
          <a:xfrm>
            <a:off x="13639800" y="7200900"/>
            <a:ext cx="1898994" cy="1898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나눔스퀘어_ac" panose="020B0600000101010101" pitchFamily="50" charset="-127"/>
                <a:ea typeface="나눔스퀘어_ac" panose="020B0600000101010101" pitchFamily="50" charset="-127"/>
              </a:rPr>
              <a:t>Respond</a:t>
            </a:r>
          </a:p>
          <a:p>
            <a:pPr algn="ctr"/>
            <a:r>
              <a:rPr lang="en-US" altLang="ko-KR" sz="2000">
                <a:solidFill>
                  <a:schemeClr val="tx1"/>
                </a:solidFill>
                <a:latin typeface="나눔스퀘어_ac" panose="020B0600000101010101" pitchFamily="50" charset="-127"/>
                <a:ea typeface="나눔스퀘어_ac" panose="020B0600000101010101" pitchFamily="50" charset="-127"/>
              </a:rPr>
              <a:t>With token</a:t>
            </a:r>
            <a:endParaRPr lang="ko-KR" altLang="en-US" sz="2000">
              <a:solidFill>
                <a:schemeClr val="tx1"/>
              </a:solidFill>
              <a:latin typeface="나눔스퀘어_ac" panose="020B0600000101010101" pitchFamily="50" charset="-127"/>
              <a:ea typeface="나눔스퀘어_ac" panose="020B0600000101010101" pitchFamily="50" charset="-127"/>
            </a:endParaRPr>
          </a:p>
        </p:txBody>
      </p:sp>
      <p:cxnSp>
        <p:nvCxnSpPr>
          <p:cNvPr id="26" name="직선 화살표 연결선 25"/>
          <p:cNvCxnSpPr/>
          <p:nvPr/>
        </p:nvCxnSpPr>
        <p:spPr>
          <a:xfrm flipH="1">
            <a:off x="8229600" y="4344417"/>
            <a:ext cx="3193197" cy="265683"/>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직선 화살표 연결선 27"/>
          <p:cNvCxnSpPr/>
          <p:nvPr/>
        </p:nvCxnSpPr>
        <p:spPr>
          <a:xfrm flipH="1">
            <a:off x="8382000" y="5447255"/>
            <a:ext cx="5239445" cy="496345"/>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직선 화살표 연결선 28"/>
          <p:cNvCxnSpPr/>
          <p:nvPr/>
        </p:nvCxnSpPr>
        <p:spPr>
          <a:xfrm flipH="1">
            <a:off x="6413500" y="6801227"/>
            <a:ext cx="5016501" cy="1009273"/>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직선 화살표 연결선 29"/>
          <p:cNvCxnSpPr/>
          <p:nvPr/>
        </p:nvCxnSpPr>
        <p:spPr>
          <a:xfrm flipH="1">
            <a:off x="5820803" y="8203638"/>
            <a:ext cx="7799506" cy="504637"/>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68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tretch>
            <a:fillRect/>
          </a:stretch>
        </p:blipFill>
        <p:spPr>
          <a:xfrm>
            <a:off x="63500" y="1193800"/>
            <a:ext cx="18402300" cy="25400"/>
          </a:xfrm>
          <a:prstGeom prst="rect">
            <a:avLst/>
          </a:prstGeom>
        </p:spPr>
      </p:pic>
      <p:pic>
        <p:nvPicPr>
          <p:cNvPr id="26" name="Picture 8"/>
          <p:cNvPicPr>
            <a:picLocks noChangeAspect="1"/>
          </p:cNvPicPr>
          <p:nvPr/>
        </p:nvPicPr>
        <p:blipFill>
          <a:blip r:embed="rId3"/>
          <a:stretch>
            <a:fillRect/>
          </a:stretch>
        </p:blipFill>
        <p:spPr>
          <a:xfrm>
            <a:off x="-812800" y="666750"/>
            <a:ext cx="7975600" cy="1130300"/>
          </a:xfrm>
          <a:prstGeom prst="rect">
            <a:avLst/>
          </a:prstGeom>
        </p:spPr>
      </p:pic>
      <p:pic>
        <p:nvPicPr>
          <p:cNvPr id="5" name="Picture 5"/>
          <p:cNvPicPr>
            <a:picLocks noChangeAspect="1"/>
          </p:cNvPicPr>
          <p:nvPr/>
        </p:nvPicPr>
        <p:blipFill>
          <a:blip r:embed="rId4"/>
          <a:stretch>
            <a:fillRect/>
          </a:stretch>
        </p:blipFill>
        <p:spPr>
          <a:xfrm rot="-13500000">
            <a:off x="5994400" y="774700"/>
            <a:ext cx="838200" cy="838200"/>
          </a:xfrm>
          <a:prstGeom prst="rect">
            <a:avLst/>
          </a:prstGeom>
        </p:spPr>
      </p:pic>
      <p:sp>
        <p:nvSpPr>
          <p:cNvPr id="27" name="TextBox 16"/>
          <p:cNvSpPr txBox="1"/>
          <p:nvPr/>
        </p:nvSpPr>
        <p:spPr>
          <a:xfrm>
            <a:off x="-76200" y="876300"/>
            <a:ext cx="6311900" cy="736600"/>
          </a:xfrm>
          <a:prstGeom prst="rect">
            <a:avLst/>
          </a:prstGeom>
        </p:spPr>
        <p:txBody>
          <a:bodyPr lIns="0" tIns="0" rIns="0" bIns="0" rtlCol="0" anchor="t"/>
          <a:lstStyle/>
          <a:p>
            <a:pPr lvl="0" algn="ctr">
              <a:lnSpc>
                <a:spcPct val="116199"/>
              </a:lnSpc>
            </a:pPr>
            <a:r>
              <a:rPr lang="en-US" altLang="ko-KR" sz="4000">
                <a:solidFill>
                  <a:srgbClr val="000000"/>
                </a:solidFill>
                <a:latin typeface="나눔스퀘어_ac Bold" panose="020B0600000101010101" pitchFamily="50" charset="-127"/>
                <a:ea typeface="나눔스퀘어_ac Bold" panose="020B0600000101010101" pitchFamily="50" charset="-127"/>
              </a:rPr>
              <a:t>BackEnd</a:t>
            </a:r>
            <a:endParaRPr lang="ko-KR" sz="4000" b="0" i="0" u="none" strike="noStrike">
              <a:solidFill>
                <a:srgbClr val="000000"/>
              </a:solidFill>
              <a:latin typeface="나눔스퀘어_ac Bold" panose="020B0600000101010101" pitchFamily="50" charset="-127"/>
              <a:ea typeface="나눔스퀘어_ac Bold" panose="020B0600000101010101" pitchFamily="50" charset="-127"/>
            </a:endParaRPr>
          </a:p>
        </p:txBody>
      </p:sp>
      <p:grpSp>
        <p:nvGrpSpPr>
          <p:cNvPr id="77" name="그룹 76"/>
          <p:cNvGrpSpPr/>
          <p:nvPr/>
        </p:nvGrpSpPr>
        <p:grpSpPr>
          <a:xfrm>
            <a:off x="676910" y="2481645"/>
            <a:ext cx="16921480" cy="6624255"/>
            <a:chOff x="676910" y="2405445"/>
            <a:chExt cx="16921480" cy="6624255"/>
          </a:xfrm>
        </p:grpSpPr>
        <p:grpSp>
          <p:nvGrpSpPr>
            <p:cNvPr id="67" name="그룹 66"/>
            <p:cNvGrpSpPr/>
            <p:nvPr/>
          </p:nvGrpSpPr>
          <p:grpSpPr>
            <a:xfrm>
              <a:off x="676910" y="3835400"/>
              <a:ext cx="16921480" cy="5194300"/>
              <a:chOff x="676910" y="3166110"/>
              <a:chExt cx="16921480" cy="5194300"/>
            </a:xfrm>
          </p:grpSpPr>
          <p:pic>
            <p:nvPicPr>
              <p:cNvPr id="2" name="Picture 2"/>
              <p:cNvPicPr>
                <a:picLocks noChangeAspect="1"/>
              </p:cNvPicPr>
              <p:nvPr/>
            </p:nvPicPr>
            <p:blipFill>
              <a:blip r:embed="rId5"/>
              <a:stretch>
                <a:fillRect/>
              </a:stretch>
            </p:blipFill>
            <p:spPr>
              <a:xfrm>
                <a:off x="676910" y="3585210"/>
                <a:ext cx="3975100" cy="4775200"/>
              </a:xfrm>
              <a:prstGeom prst="rect">
                <a:avLst/>
              </a:prstGeom>
            </p:spPr>
          </p:pic>
          <p:pic>
            <p:nvPicPr>
              <p:cNvPr id="6" name="Picture 6"/>
              <p:cNvPicPr>
                <a:picLocks noChangeAspect="1"/>
              </p:cNvPicPr>
              <p:nvPr/>
            </p:nvPicPr>
            <p:blipFill>
              <a:blip r:embed="rId6"/>
              <a:stretch>
                <a:fillRect/>
              </a:stretch>
            </p:blipFill>
            <p:spPr>
              <a:xfrm>
                <a:off x="930910" y="3229610"/>
                <a:ext cx="3429000" cy="698500"/>
              </a:xfrm>
              <a:prstGeom prst="rect">
                <a:avLst/>
              </a:prstGeom>
            </p:spPr>
          </p:pic>
          <p:sp>
            <p:nvSpPr>
              <p:cNvPr id="16" name="TextBox 16"/>
              <p:cNvSpPr txBox="1"/>
              <p:nvPr/>
            </p:nvSpPr>
            <p:spPr>
              <a:xfrm>
                <a:off x="918210" y="3166110"/>
                <a:ext cx="3441700" cy="571500"/>
              </a:xfrm>
              <a:prstGeom prst="rect">
                <a:avLst/>
              </a:prstGeom>
            </p:spPr>
            <p:txBody>
              <a:bodyPr lIns="0" tIns="0" rIns="0" bIns="0" rtlCol="0" anchor="t"/>
              <a:lstStyle/>
              <a:p>
                <a:pPr lvl="0" algn="ctr">
                  <a:lnSpc>
                    <a:spcPct val="116199"/>
                  </a:lnSpc>
                </a:pPr>
                <a:r>
                  <a:rPr lang="en-US" altLang="ko-KR" sz="4000">
                    <a:solidFill>
                      <a:srgbClr val="FFFFFF"/>
                    </a:solidFill>
                    <a:latin typeface="나눔스퀘어_ac Bold" panose="020B0600000101010101" pitchFamily="50" charset="-127"/>
                    <a:ea typeface="나눔스퀘어_ac Bold" panose="020B0600000101010101" pitchFamily="50" charset="-127"/>
                  </a:rPr>
                  <a:t>U</a:t>
                </a:r>
                <a:r>
                  <a:rPr lang="en-US" altLang="ko-KR" sz="4000" b="0" i="0" u="none" strike="noStrike">
                    <a:solidFill>
                      <a:srgbClr val="FFFFFF"/>
                    </a:solidFill>
                    <a:latin typeface="나눔스퀘어_ac Bold" panose="020B0600000101010101" pitchFamily="50" charset="-127"/>
                    <a:ea typeface="나눔스퀘어_ac Bold" panose="020B0600000101010101" pitchFamily="50" charset="-127"/>
                  </a:rPr>
                  <a:t>ser</a:t>
                </a:r>
                <a:endParaRPr lang="ko-KR" sz="4000" b="0" i="0" u="none" strike="noStrike">
                  <a:solidFill>
                    <a:srgbClr val="FFFFFF"/>
                  </a:solidFill>
                  <a:latin typeface="나눔스퀘어_ac Bold" panose="020B0600000101010101" pitchFamily="50" charset="-127"/>
                  <a:ea typeface="나눔스퀘어_ac Bold" panose="020B0600000101010101" pitchFamily="50" charset="-127"/>
                </a:endParaRPr>
              </a:p>
            </p:txBody>
          </p:sp>
          <p:pic>
            <p:nvPicPr>
              <p:cNvPr id="36" name="Picture 2"/>
              <p:cNvPicPr>
                <a:picLocks noChangeAspect="1"/>
              </p:cNvPicPr>
              <p:nvPr/>
            </p:nvPicPr>
            <p:blipFill>
              <a:blip r:embed="rId5"/>
              <a:stretch>
                <a:fillRect/>
              </a:stretch>
            </p:blipFill>
            <p:spPr>
              <a:xfrm>
                <a:off x="4992370" y="3585210"/>
                <a:ext cx="3975100" cy="4775200"/>
              </a:xfrm>
              <a:prstGeom prst="rect">
                <a:avLst/>
              </a:prstGeom>
            </p:spPr>
          </p:pic>
          <p:pic>
            <p:nvPicPr>
              <p:cNvPr id="37" name="Picture 6"/>
              <p:cNvPicPr>
                <a:picLocks noChangeAspect="1"/>
              </p:cNvPicPr>
              <p:nvPr/>
            </p:nvPicPr>
            <p:blipFill>
              <a:blip r:embed="rId6"/>
              <a:stretch>
                <a:fillRect/>
              </a:stretch>
            </p:blipFill>
            <p:spPr>
              <a:xfrm>
                <a:off x="5246370" y="3229610"/>
                <a:ext cx="3429000" cy="698500"/>
              </a:xfrm>
              <a:prstGeom prst="rect">
                <a:avLst/>
              </a:prstGeom>
            </p:spPr>
          </p:pic>
          <p:sp>
            <p:nvSpPr>
              <p:cNvPr id="39" name="TextBox 16"/>
              <p:cNvSpPr txBox="1"/>
              <p:nvPr/>
            </p:nvSpPr>
            <p:spPr>
              <a:xfrm>
                <a:off x="5233670" y="3166110"/>
                <a:ext cx="3441700" cy="571500"/>
              </a:xfrm>
              <a:prstGeom prst="rect">
                <a:avLst/>
              </a:prstGeom>
            </p:spPr>
            <p:txBody>
              <a:bodyPr lIns="0" tIns="0" rIns="0" bIns="0" rtlCol="0" anchor="t"/>
              <a:lstStyle/>
              <a:p>
                <a:pPr lvl="0" algn="ctr">
                  <a:lnSpc>
                    <a:spcPct val="116199"/>
                  </a:lnSpc>
                </a:pPr>
                <a:r>
                  <a:rPr lang="en-US" altLang="ko-KR" sz="4000" b="0" i="0" u="none" strike="noStrike">
                    <a:solidFill>
                      <a:srgbClr val="FFFFFF"/>
                    </a:solidFill>
                    <a:latin typeface="나눔스퀘어_ac Bold" panose="020B0600000101010101" pitchFamily="50" charset="-127"/>
                    <a:ea typeface="나눔스퀘어_ac Bold" panose="020B0600000101010101" pitchFamily="50" charset="-127"/>
                  </a:rPr>
                  <a:t>Chatroom</a:t>
                </a:r>
                <a:endParaRPr lang="ko-KR" sz="4000" b="0" i="0" u="none" strike="noStrike">
                  <a:solidFill>
                    <a:srgbClr val="FFFFFF"/>
                  </a:solidFill>
                  <a:latin typeface="나눔스퀘어_ac Bold" panose="020B0600000101010101" pitchFamily="50" charset="-127"/>
                  <a:ea typeface="나눔스퀘어_ac Bold" panose="020B0600000101010101" pitchFamily="50" charset="-127"/>
                </a:endParaRPr>
              </a:p>
            </p:txBody>
          </p:sp>
          <p:pic>
            <p:nvPicPr>
              <p:cNvPr id="42" name="Picture 2"/>
              <p:cNvPicPr>
                <a:picLocks noChangeAspect="1"/>
              </p:cNvPicPr>
              <p:nvPr/>
            </p:nvPicPr>
            <p:blipFill>
              <a:blip r:embed="rId5"/>
              <a:stretch>
                <a:fillRect/>
              </a:stretch>
            </p:blipFill>
            <p:spPr>
              <a:xfrm>
                <a:off x="9307830" y="3585210"/>
                <a:ext cx="3975100" cy="4775200"/>
              </a:xfrm>
              <a:prstGeom prst="rect">
                <a:avLst/>
              </a:prstGeom>
            </p:spPr>
          </p:pic>
          <p:pic>
            <p:nvPicPr>
              <p:cNvPr id="43" name="Picture 6"/>
              <p:cNvPicPr>
                <a:picLocks noChangeAspect="1"/>
              </p:cNvPicPr>
              <p:nvPr/>
            </p:nvPicPr>
            <p:blipFill>
              <a:blip r:embed="rId6"/>
              <a:stretch>
                <a:fillRect/>
              </a:stretch>
            </p:blipFill>
            <p:spPr>
              <a:xfrm>
                <a:off x="9561830" y="3229610"/>
                <a:ext cx="3429000" cy="698500"/>
              </a:xfrm>
              <a:prstGeom prst="rect">
                <a:avLst/>
              </a:prstGeom>
            </p:spPr>
          </p:pic>
          <p:sp>
            <p:nvSpPr>
              <p:cNvPr id="45" name="TextBox 16"/>
              <p:cNvSpPr txBox="1"/>
              <p:nvPr/>
            </p:nvSpPr>
            <p:spPr>
              <a:xfrm>
                <a:off x="9549130" y="3166110"/>
                <a:ext cx="3441700" cy="571500"/>
              </a:xfrm>
              <a:prstGeom prst="rect">
                <a:avLst/>
              </a:prstGeom>
            </p:spPr>
            <p:txBody>
              <a:bodyPr lIns="0" tIns="0" rIns="0" bIns="0" rtlCol="0" anchor="t"/>
              <a:lstStyle/>
              <a:p>
                <a:pPr lvl="0" algn="ctr">
                  <a:lnSpc>
                    <a:spcPct val="116199"/>
                  </a:lnSpc>
                </a:pPr>
                <a:r>
                  <a:rPr lang="en-US" altLang="ko-KR" sz="4000" b="0" i="0" u="none" strike="noStrike">
                    <a:solidFill>
                      <a:srgbClr val="FFFFFF"/>
                    </a:solidFill>
                    <a:latin typeface="나눔스퀘어_ac Bold" panose="020B0600000101010101" pitchFamily="50" charset="-127"/>
                    <a:ea typeface="나눔스퀘어_ac Bold" panose="020B0600000101010101" pitchFamily="50" charset="-127"/>
                  </a:rPr>
                  <a:t>Message</a:t>
                </a:r>
                <a:endParaRPr lang="ko-KR" sz="4000" b="0" i="0" u="none" strike="noStrike">
                  <a:solidFill>
                    <a:srgbClr val="FFFFFF"/>
                  </a:solidFill>
                  <a:latin typeface="나눔스퀘어_ac Bold" panose="020B0600000101010101" pitchFamily="50" charset="-127"/>
                  <a:ea typeface="나눔스퀘어_ac Bold" panose="020B0600000101010101" pitchFamily="50" charset="-127"/>
                </a:endParaRPr>
              </a:p>
            </p:txBody>
          </p:sp>
          <p:pic>
            <p:nvPicPr>
              <p:cNvPr id="49" name="Picture 2"/>
              <p:cNvPicPr>
                <a:picLocks noChangeAspect="1"/>
              </p:cNvPicPr>
              <p:nvPr/>
            </p:nvPicPr>
            <p:blipFill>
              <a:blip r:embed="rId5"/>
              <a:stretch>
                <a:fillRect/>
              </a:stretch>
            </p:blipFill>
            <p:spPr>
              <a:xfrm>
                <a:off x="13623290" y="3585210"/>
                <a:ext cx="3975100" cy="4775200"/>
              </a:xfrm>
              <a:prstGeom prst="rect">
                <a:avLst/>
              </a:prstGeom>
            </p:spPr>
          </p:pic>
          <p:pic>
            <p:nvPicPr>
              <p:cNvPr id="50" name="Picture 6"/>
              <p:cNvPicPr>
                <a:picLocks noChangeAspect="1"/>
              </p:cNvPicPr>
              <p:nvPr/>
            </p:nvPicPr>
            <p:blipFill>
              <a:blip r:embed="rId6"/>
              <a:stretch>
                <a:fillRect/>
              </a:stretch>
            </p:blipFill>
            <p:spPr>
              <a:xfrm>
                <a:off x="13877290" y="3229610"/>
                <a:ext cx="3429000" cy="698500"/>
              </a:xfrm>
              <a:prstGeom prst="rect">
                <a:avLst/>
              </a:prstGeom>
            </p:spPr>
          </p:pic>
          <p:sp>
            <p:nvSpPr>
              <p:cNvPr id="52" name="TextBox 16"/>
              <p:cNvSpPr txBox="1"/>
              <p:nvPr/>
            </p:nvSpPr>
            <p:spPr>
              <a:xfrm>
                <a:off x="13864590" y="3166110"/>
                <a:ext cx="3441700" cy="571500"/>
              </a:xfrm>
              <a:prstGeom prst="rect">
                <a:avLst/>
              </a:prstGeom>
            </p:spPr>
            <p:txBody>
              <a:bodyPr lIns="0" tIns="0" rIns="0" bIns="0" rtlCol="0" anchor="t"/>
              <a:lstStyle/>
              <a:p>
                <a:pPr lvl="0" algn="ctr">
                  <a:lnSpc>
                    <a:spcPct val="116199"/>
                  </a:lnSpc>
                </a:pPr>
                <a:r>
                  <a:rPr lang="en-US" altLang="ko-KR" sz="4000" b="0" i="0" u="none" strike="noStrike">
                    <a:solidFill>
                      <a:srgbClr val="FFFFFF"/>
                    </a:solidFill>
                    <a:latin typeface="나눔스퀘어_ac Bold" panose="020B0600000101010101" pitchFamily="50" charset="-127"/>
                    <a:ea typeface="나눔스퀘어_ac Bold" panose="020B0600000101010101" pitchFamily="50" charset="-127"/>
                  </a:rPr>
                  <a:t>Document</a:t>
                </a:r>
                <a:endParaRPr lang="ko-KR" sz="4000" b="0" i="0" u="none" strike="noStrike">
                  <a:solidFill>
                    <a:srgbClr val="FFFFFF"/>
                  </a:solidFill>
                  <a:latin typeface="나눔스퀘어_ac Bold" panose="020B0600000101010101" pitchFamily="50" charset="-127"/>
                  <a:ea typeface="나눔스퀘어_ac Bold" panose="020B0600000101010101" pitchFamily="50" charset="-127"/>
                </a:endParaRPr>
              </a:p>
            </p:txBody>
          </p:sp>
          <p:sp>
            <p:nvSpPr>
              <p:cNvPr id="53" name="TextBox 22"/>
              <p:cNvSpPr txBox="1"/>
              <p:nvPr/>
            </p:nvSpPr>
            <p:spPr>
              <a:xfrm>
                <a:off x="954460" y="4222139"/>
                <a:ext cx="3420000" cy="646430"/>
              </a:xfrm>
              <a:prstGeom prst="rect">
                <a:avLst/>
              </a:prstGeom>
              <a:solidFill>
                <a:srgbClr val="9FFB7C"/>
              </a:solidFill>
            </p:spPr>
            <p:txBody>
              <a:bodyPr lIns="0" tIns="0" rIns="0" bIns="0" rtlCol="0" anchor="ctr"/>
              <a:lstStyle/>
              <a:p>
                <a:pPr lvl="0" algn="ctr">
                  <a:lnSpc>
                    <a:spcPct val="125329"/>
                  </a:lnSpc>
                </a:pPr>
                <a:r>
                  <a:rPr lang="en-US" altLang="ko-KR" sz="2000" b="0" i="0" u="none" strike="noStrike">
                    <a:solidFill>
                      <a:srgbClr val="000000"/>
                    </a:solidFill>
                    <a:latin typeface="나눔스퀘어_ac Bold" panose="020B0600000101010101" pitchFamily="50" charset="-127"/>
                    <a:ea typeface="나눔스퀘어_ac Bold" panose="020B0600000101010101" pitchFamily="50" charset="-127"/>
                  </a:rPr>
                  <a:t>/user/register</a:t>
                </a:r>
                <a:endParaRPr lang="en-US" sz="20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56" name="TextBox 22"/>
              <p:cNvSpPr txBox="1"/>
              <p:nvPr/>
            </p:nvSpPr>
            <p:spPr>
              <a:xfrm>
                <a:off x="974200" y="5024120"/>
                <a:ext cx="3420000" cy="646430"/>
              </a:xfrm>
              <a:prstGeom prst="rect">
                <a:avLst/>
              </a:prstGeom>
              <a:solidFill>
                <a:srgbClr val="58CCFF"/>
              </a:solidFill>
            </p:spPr>
            <p:txBody>
              <a:bodyPr lIns="0" tIns="0" rIns="0" bIns="0" rtlCol="0" anchor="ctr"/>
              <a:lstStyle/>
              <a:p>
                <a:pPr lvl="0" algn="ctr">
                  <a:lnSpc>
                    <a:spcPct val="125329"/>
                  </a:lnSpc>
                </a:pPr>
                <a:r>
                  <a:rPr lang="en-US" altLang="ko-KR" sz="2000" b="0" i="0" u="none" strike="noStrike">
                    <a:solidFill>
                      <a:srgbClr val="000000"/>
                    </a:solidFill>
                    <a:latin typeface="나눔스퀘어_ac Bold" panose="020B0600000101010101" pitchFamily="50" charset="-127"/>
                    <a:ea typeface="나눔스퀘어_ac Bold" panose="020B0600000101010101" pitchFamily="50" charset="-127"/>
                  </a:rPr>
                  <a:t>/user/{user_id}</a:t>
                </a:r>
                <a:endParaRPr lang="en-US" sz="20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57" name="TextBox 22"/>
              <p:cNvSpPr txBox="1"/>
              <p:nvPr/>
            </p:nvSpPr>
            <p:spPr>
              <a:xfrm>
                <a:off x="5269920" y="4222139"/>
                <a:ext cx="3420000" cy="646430"/>
              </a:xfrm>
              <a:prstGeom prst="rect">
                <a:avLst/>
              </a:prstGeom>
              <a:solidFill>
                <a:srgbClr val="9FFB7C"/>
              </a:solidFill>
            </p:spPr>
            <p:txBody>
              <a:bodyPr lIns="0" tIns="0" rIns="0" bIns="0" rtlCol="0" anchor="ctr"/>
              <a:lstStyle/>
              <a:p>
                <a:pPr lvl="0" algn="ctr">
                  <a:lnSpc>
                    <a:spcPct val="125329"/>
                  </a:lnSpc>
                </a:pPr>
                <a:r>
                  <a:rPr lang="en-US" altLang="ko-KR" sz="2000" b="0" i="0" u="none" strike="noStrike">
                    <a:solidFill>
                      <a:srgbClr val="000000"/>
                    </a:solidFill>
                    <a:latin typeface="나눔스퀘어_ac Bold" panose="020B0600000101010101" pitchFamily="50" charset="-127"/>
                    <a:ea typeface="나눔스퀘어_ac Bold" panose="020B0600000101010101" pitchFamily="50" charset="-127"/>
                  </a:rPr>
                  <a:t>/chatroom/create</a:t>
                </a:r>
                <a:endParaRPr lang="en-US" sz="20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58" name="TextBox 22"/>
              <p:cNvSpPr txBox="1"/>
              <p:nvPr/>
            </p:nvSpPr>
            <p:spPr>
              <a:xfrm>
                <a:off x="5269920" y="5024120"/>
                <a:ext cx="3420000" cy="646430"/>
              </a:xfrm>
              <a:prstGeom prst="rect">
                <a:avLst/>
              </a:prstGeom>
              <a:solidFill>
                <a:srgbClr val="58CCFF"/>
              </a:solidFill>
            </p:spPr>
            <p:txBody>
              <a:bodyPr lIns="0" tIns="0" rIns="0" bIns="0" rtlCol="0" anchor="ctr"/>
              <a:lstStyle/>
              <a:p>
                <a:pPr lvl="0" algn="ctr">
                  <a:lnSpc>
                    <a:spcPct val="125329"/>
                  </a:lnSpc>
                </a:pPr>
                <a:r>
                  <a:rPr lang="en-US" altLang="ko-KR" sz="2000" b="0" i="0" u="none" strike="noStrike">
                    <a:solidFill>
                      <a:srgbClr val="000000"/>
                    </a:solidFill>
                    <a:latin typeface="나눔스퀘어_ac Bold" panose="020B0600000101010101" pitchFamily="50" charset="-127"/>
                    <a:ea typeface="나눔스퀘어_ac Bold" panose="020B0600000101010101" pitchFamily="50" charset="-127"/>
                  </a:rPr>
                  <a:t>/chatroom/</a:t>
                </a:r>
                <a:endParaRPr lang="en-US" sz="20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59" name="TextBox 22"/>
              <p:cNvSpPr txBox="1"/>
              <p:nvPr/>
            </p:nvSpPr>
            <p:spPr>
              <a:xfrm>
                <a:off x="5269920" y="5854041"/>
                <a:ext cx="3420000" cy="646430"/>
              </a:xfrm>
              <a:prstGeom prst="rect">
                <a:avLst/>
              </a:prstGeom>
              <a:solidFill>
                <a:srgbClr val="58CCFF"/>
              </a:solidFill>
            </p:spPr>
            <p:txBody>
              <a:bodyPr lIns="0" tIns="0" rIns="0" bIns="0" rtlCol="0" anchor="ctr"/>
              <a:lstStyle/>
              <a:p>
                <a:pPr lvl="0" algn="ctr">
                  <a:lnSpc>
                    <a:spcPct val="125329"/>
                  </a:lnSpc>
                </a:pPr>
                <a:r>
                  <a:rPr lang="en-US" altLang="ko-KR" sz="2000" b="0" i="0" u="none" strike="noStrike">
                    <a:solidFill>
                      <a:srgbClr val="000000"/>
                    </a:solidFill>
                    <a:latin typeface="나눔스퀘어_ac Bold" panose="020B0600000101010101" pitchFamily="50" charset="-127"/>
                    <a:ea typeface="나눔스퀘어_ac Bold" panose="020B0600000101010101" pitchFamily="50" charset="-127"/>
                  </a:rPr>
                  <a:t>/chatroom/{chatroom_id)</a:t>
                </a:r>
                <a:endParaRPr lang="en-US" sz="20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61" name="TextBox 22"/>
              <p:cNvSpPr txBox="1"/>
              <p:nvPr/>
            </p:nvSpPr>
            <p:spPr>
              <a:xfrm>
                <a:off x="5269920" y="6663690"/>
                <a:ext cx="3420000" cy="646430"/>
              </a:xfrm>
              <a:prstGeom prst="rect">
                <a:avLst/>
              </a:prstGeom>
              <a:solidFill>
                <a:srgbClr val="FD8A69"/>
              </a:solidFill>
            </p:spPr>
            <p:txBody>
              <a:bodyPr lIns="0" tIns="0" rIns="0" bIns="0" rtlCol="0" anchor="ctr"/>
              <a:lstStyle/>
              <a:p>
                <a:pPr lvl="0" algn="ctr">
                  <a:lnSpc>
                    <a:spcPct val="125329"/>
                  </a:lnSpc>
                </a:pPr>
                <a:r>
                  <a:rPr lang="en-US" altLang="ko-KR" sz="2000" b="0" i="0" u="none" strike="noStrike">
                    <a:solidFill>
                      <a:srgbClr val="000000"/>
                    </a:solidFill>
                    <a:latin typeface="나눔스퀘어_ac Bold" panose="020B0600000101010101" pitchFamily="50" charset="-127"/>
                    <a:ea typeface="나눔스퀘어_ac Bold" panose="020B0600000101010101" pitchFamily="50" charset="-127"/>
                  </a:rPr>
                  <a:t>/chatroom/{chatroom_id)</a:t>
                </a:r>
                <a:endParaRPr lang="en-US" sz="20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62" name="TextBox 22"/>
              <p:cNvSpPr txBox="1"/>
              <p:nvPr/>
            </p:nvSpPr>
            <p:spPr>
              <a:xfrm>
                <a:off x="9585380" y="4222139"/>
                <a:ext cx="3420000" cy="646430"/>
              </a:xfrm>
              <a:prstGeom prst="rect">
                <a:avLst/>
              </a:prstGeom>
              <a:solidFill>
                <a:srgbClr val="9FFB7C"/>
              </a:solidFill>
            </p:spPr>
            <p:txBody>
              <a:bodyPr lIns="0" tIns="0" rIns="0" bIns="0" rtlCol="0" anchor="ctr"/>
              <a:lstStyle/>
              <a:p>
                <a:pPr lvl="0" algn="ctr">
                  <a:lnSpc>
                    <a:spcPct val="125329"/>
                  </a:lnSpc>
                </a:pPr>
                <a:r>
                  <a:rPr lang="en-US" altLang="ko-KR" sz="2000" b="0" i="0" u="none" strike="noStrike">
                    <a:solidFill>
                      <a:srgbClr val="000000"/>
                    </a:solidFill>
                    <a:latin typeface="나눔스퀘어_ac Bold" panose="020B0600000101010101" pitchFamily="50" charset="-127"/>
                    <a:ea typeface="나눔스퀘어_ac Bold" panose="020B0600000101010101" pitchFamily="50" charset="-127"/>
                  </a:rPr>
                  <a:t>/message/{chatroom_id}</a:t>
                </a:r>
                <a:endParaRPr lang="en-US" sz="20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63" name="TextBox 22"/>
              <p:cNvSpPr txBox="1"/>
              <p:nvPr/>
            </p:nvSpPr>
            <p:spPr>
              <a:xfrm>
                <a:off x="9585380" y="5024120"/>
                <a:ext cx="3420000" cy="646430"/>
              </a:xfrm>
              <a:prstGeom prst="rect">
                <a:avLst/>
              </a:prstGeom>
              <a:solidFill>
                <a:srgbClr val="58CCFF"/>
              </a:solidFill>
            </p:spPr>
            <p:txBody>
              <a:bodyPr lIns="0" tIns="0" rIns="0" bIns="0" rtlCol="0" anchor="ctr"/>
              <a:lstStyle/>
              <a:p>
                <a:pPr lvl="0" algn="ctr">
                  <a:lnSpc>
                    <a:spcPct val="125329"/>
                  </a:lnSpc>
                </a:pPr>
                <a:r>
                  <a:rPr lang="en-US" altLang="ko-KR" sz="2000" b="0" i="0" u="none" strike="noStrike">
                    <a:solidFill>
                      <a:srgbClr val="000000"/>
                    </a:solidFill>
                    <a:latin typeface="나눔스퀘어_ac Bold" panose="020B0600000101010101" pitchFamily="50" charset="-127"/>
                    <a:ea typeface="나눔스퀘어_ac Bold" panose="020B0600000101010101" pitchFamily="50" charset="-127"/>
                  </a:rPr>
                  <a:t>/message/{chatroom_id}</a:t>
                </a:r>
                <a:endParaRPr lang="en-US" sz="20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64" name="TextBox 22"/>
              <p:cNvSpPr txBox="1"/>
              <p:nvPr/>
            </p:nvSpPr>
            <p:spPr>
              <a:xfrm>
                <a:off x="13902529" y="4222139"/>
                <a:ext cx="3420000" cy="646430"/>
              </a:xfrm>
              <a:prstGeom prst="rect">
                <a:avLst/>
              </a:prstGeom>
              <a:solidFill>
                <a:srgbClr val="9FFB7C"/>
              </a:solidFill>
            </p:spPr>
            <p:txBody>
              <a:bodyPr lIns="0" tIns="0" rIns="0" bIns="0" rtlCol="0" anchor="ctr"/>
              <a:lstStyle/>
              <a:p>
                <a:pPr lvl="0" algn="ctr">
                  <a:lnSpc>
                    <a:spcPct val="125329"/>
                  </a:lnSpc>
                </a:pPr>
                <a:r>
                  <a:rPr lang="en-US" altLang="ko-KR" sz="2000" b="0" i="0" u="none" strike="noStrike">
                    <a:solidFill>
                      <a:srgbClr val="000000"/>
                    </a:solidFill>
                    <a:latin typeface="나눔스퀘어_ac Bold" panose="020B0600000101010101" pitchFamily="50" charset="-127"/>
                    <a:ea typeface="나눔스퀘어_ac Bold" panose="020B0600000101010101" pitchFamily="50" charset="-127"/>
                  </a:rPr>
                  <a:t>/document/{chatroom_id}</a:t>
                </a:r>
                <a:endParaRPr lang="en-US" sz="20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65" name="TextBox 22"/>
              <p:cNvSpPr txBox="1"/>
              <p:nvPr/>
            </p:nvSpPr>
            <p:spPr>
              <a:xfrm>
                <a:off x="13902529" y="5024120"/>
                <a:ext cx="3420000" cy="646430"/>
              </a:xfrm>
              <a:prstGeom prst="rect">
                <a:avLst/>
              </a:prstGeom>
              <a:solidFill>
                <a:srgbClr val="58CCFF"/>
              </a:solidFill>
            </p:spPr>
            <p:txBody>
              <a:bodyPr lIns="0" tIns="0" rIns="0" bIns="0" rtlCol="0" anchor="ctr"/>
              <a:lstStyle/>
              <a:p>
                <a:pPr lvl="0" algn="ctr">
                  <a:lnSpc>
                    <a:spcPct val="125329"/>
                  </a:lnSpc>
                </a:pPr>
                <a:r>
                  <a:rPr lang="en-US" altLang="ko-KR" sz="2000" b="0" i="0" u="none" strike="noStrike">
                    <a:solidFill>
                      <a:srgbClr val="000000"/>
                    </a:solidFill>
                    <a:latin typeface="나눔스퀘어_ac Bold" panose="020B0600000101010101" pitchFamily="50" charset="-127"/>
                    <a:ea typeface="나눔스퀘어_ac Bold" panose="020B0600000101010101" pitchFamily="50" charset="-127"/>
                  </a:rPr>
                  <a:t>/document/{chatroom_id}</a:t>
                </a:r>
                <a:endParaRPr lang="en-US" sz="20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66" name="TextBox 22"/>
              <p:cNvSpPr txBox="1"/>
              <p:nvPr/>
            </p:nvSpPr>
            <p:spPr>
              <a:xfrm>
                <a:off x="13902529" y="5854040"/>
                <a:ext cx="3420000" cy="809649"/>
              </a:xfrm>
              <a:prstGeom prst="rect">
                <a:avLst/>
              </a:prstGeom>
              <a:solidFill>
                <a:srgbClr val="FD8A69"/>
              </a:solidFill>
            </p:spPr>
            <p:txBody>
              <a:bodyPr lIns="0" tIns="0" rIns="0" bIns="0" rtlCol="0" anchor="ctr"/>
              <a:lstStyle/>
              <a:p>
                <a:pPr lvl="0" algn="ctr">
                  <a:lnSpc>
                    <a:spcPct val="125329"/>
                  </a:lnSpc>
                </a:pPr>
                <a:r>
                  <a:rPr lang="en-US" altLang="ko-KR" sz="2000" b="0" i="0" u="none" strike="noStrike">
                    <a:solidFill>
                      <a:srgbClr val="000000"/>
                    </a:solidFill>
                    <a:latin typeface="나눔스퀘어_ac Bold" panose="020B0600000101010101" pitchFamily="50" charset="-127"/>
                    <a:ea typeface="나눔스퀘어_ac Bold" panose="020B0600000101010101" pitchFamily="50" charset="-127"/>
                  </a:rPr>
                  <a:t>/document/{chatroom_id}/</a:t>
                </a:r>
              </a:p>
              <a:p>
                <a:pPr lvl="0" algn="ctr">
                  <a:lnSpc>
                    <a:spcPct val="125329"/>
                  </a:lnSpc>
                </a:pPr>
                <a:r>
                  <a:rPr lang="en-US" altLang="ko-KR" sz="2000" b="0" i="0" u="none" strike="noStrike">
                    <a:solidFill>
                      <a:srgbClr val="000000"/>
                    </a:solidFill>
                    <a:latin typeface="나눔스퀘어_ac Bold" panose="020B0600000101010101" pitchFamily="50" charset="-127"/>
                    <a:ea typeface="나눔스퀘어_ac Bold" panose="020B0600000101010101" pitchFamily="50" charset="-127"/>
                  </a:rPr>
                  <a:t>{document_id}</a:t>
                </a:r>
                <a:endParaRPr lang="en-US" sz="2000" b="0" i="0" u="none" strike="noStrike">
                  <a:solidFill>
                    <a:srgbClr val="000000"/>
                  </a:solidFill>
                  <a:latin typeface="나눔스퀘어_ac Bold" panose="020B0600000101010101" pitchFamily="50" charset="-127"/>
                  <a:ea typeface="나눔스퀘어_ac Bold" panose="020B0600000101010101" pitchFamily="50" charset="-127"/>
                </a:endParaRPr>
              </a:p>
            </p:txBody>
          </p:sp>
        </p:grpSp>
        <p:grpSp>
          <p:nvGrpSpPr>
            <p:cNvPr id="70" name="그룹 69"/>
            <p:cNvGrpSpPr/>
            <p:nvPr/>
          </p:nvGrpSpPr>
          <p:grpSpPr>
            <a:xfrm>
              <a:off x="676910" y="2405445"/>
              <a:ext cx="4326890" cy="648000"/>
              <a:chOff x="676910" y="2400300"/>
              <a:chExt cx="4326890" cy="648000"/>
            </a:xfrm>
          </p:grpSpPr>
          <p:sp>
            <p:nvSpPr>
              <p:cNvPr id="68" name="타원 67"/>
              <p:cNvSpPr/>
              <p:nvPr/>
            </p:nvSpPr>
            <p:spPr>
              <a:xfrm>
                <a:off x="676910" y="2400300"/>
                <a:ext cx="648000" cy="648000"/>
              </a:xfrm>
              <a:prstGeom prst="ellipse">
                <a:avLst/>
              </a:prstGeom>
              <a:solidFill>
                <a:srgbClr val="9FFB7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TextBox 68"/>
              <p:cNvSpPr txBox="1"/>
              <p:nvPr/>
            </p:nvSpPr>
            <p:spPr>
              <a:xfrm>
                <a:off x="1346200" y="2493468"/>
                <a:ext cx="3657600" cy="461665"/>
              </a:xfrm>
              <a:prstGeom prst="rect">
                <a:avLst/>
              </a:prstGeom>
              <a:noFill/>
            </p:spPr>
            <p:txBody>
              <a:bodyPr wrap="square" rtlCol="0">
                <a:spAutoFit/>
              </a:bodyPr>
              <a:lstStyle/>
              <a:p>
                <a:r>
                  <a:rPr lang="en-US" altLang="ko-KR" sz="2400">
                    <a:latin typeface="나눔스퀘어_ac" panose="020B0600000101010101" pitchFamily="50" charset="-127"/>
                    <a:ea typeface="나눔스퀘어_ac" panose="020B0600000101010101" pitchFamily="50" charset="-127"/>
                  </a:rPr>
                  <a:t>GET request</a:t>
                </a:r>
                <a:endParaRPr lang="ko-KR" altLang="en-US" sz="2400">
                  <a:latin typeface="나눔스퀘어_ac" panose="020B0600000101010101" pitchFamily="50" charset="-127"/>
                  <a:ea typeface="나눔스퀘어_ac" panose="020B0600000101010101" pitchFamily="50" charset="-127"/>
                </a:endParaRPr>
              </a:p>
            </p:txBody>
          </p:sp>
        </p:grpSp>
        <p:grpSp>
          <p:nvGrpSpPr>
            <p:cNvPr id="71" name="그룹 70"/>
            <p:cNvGrpSpPr/>
            <p:nvPr/>
          </p:nvGrpSpPr>
          <p:grpSpPr>
            <a:xfrm>
              <a:off x="3740468" y="2405445"/>
              <a:ext cx="4326890" cy="648000"/>
              <a:chOff x="676910" y="2400300"/>
              <a:chExt cx="4326890" cy="648000"/>
            </a:xfrm>
          </p:grpSpPr>
          <p:sp>
            <p:nvSpPr>
              <p:cNvPr id="72" name="타원 71"/>
              <p:cNvSpPr/>
              <p:nvPr/>
            </p:nvSpPr>
            <p:spPr>
              <a:xfrm>
                <a:off x="676910" y="2400300"/>
                <a:ext cx="648000" cy="648000"/>
              </a:xfrm>
              <a:prstGeom prst="ellipse">
                <a:avLst/>
              </a:prstGeom>
              <a:solidFill>
                <a:srgbClr val="58C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TextBox 72"/>
              <p:cNvSpPr txBox="1"/>
              <p:nvPr/>
            </p:nvSpPr>
            <p:spPr>
              <a:xfrm>
                <a:off x="1346200" y="2493468"/>
                <a:ext cx="3657600" cy="461665"/>
              </a:xfrm>
              <a:prstGeom prst="rect">
                <a:avLst/>
              </a:prstGeom>
              <a:noFill/>
            </p:spPr>
            <p:txBody>
              <a:bodyPr wrap="square" rtlCol="0">
                <a:spAutoFit/>
              </a:bodyPr>
              <a:lstStyle/>
              <a:p>
                <a:r>
                  <a:rPr lang="en-US" altLang="ko-KR" sz="2400">
                    <a:latin typeface="나눔스퀘어_ac" panose="020B0600000101010101" pitchFamily="50" charset="-127"/>
                    <a:ea typeface="나눔스퀘어_ac" panose="020B0600000101010101" pitchFamily="50" charset="-127"/>
                  </a:rPr>
                  <a:t>POST request</a:t>
                </a:r>
                <a:endParaRPr lang="ko-KR" altLang="en-US" sz="2400">
                  <a:latin typeface="나눔스퀘어_ac" panose="020B0600000101010101" pitchFamily="50" charset="-127"/>
                  <a:ea typeface="나눔스퀘어_ac" panose="020B0600000101010101" pitchFamily="50" charset="-127"/>
                </a:endParaRPr>
              </a:p>
            </p:txBody>
          </p:sp>
        </p:grpSp>
        <p:grpSp>
          <p:nvGrpSpPr>
            <p:cNvPr id="74" name="그룹 73"/>
            <p:cNvGrpSpPr/>
            <p:nvPr/>
          </p:nvGrpSpPr>
          <p:grpSpPr>
            <a:xfrm>
              <a:off x="6804025" y="2405445"/>
              <a:ext cx="4326890" cy="648000"/>
              <a:chOff x="676910" y="2400300"/>
              <a:chExt cx="4326890" cy="648000"/>
            </a:xfrm>
          </p:grpSpPr>
          <p:sp>
            <p:nvSpPr>
              <p:cNvPr id="75" name="타원 74"/>
              <p:cNvSpPr/>
              <p:nvPr/>
            </p:nvSpPr>
            <p:spPr>
              <a:xfrm>
                <a:off x="676910" y="2400300"/>
                <a:ext cx="648000" cy="648000"/>
              </a:xfrm>
              <a:prstGeom prst="ellipse">
                <a:avLst/>
              </a:prstGeom>
              <a:solidFill>
                <a:srgbClr val="FD8A6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TextBox 75"/>
              <p:cNvSpPr txBox="1"/>
              <p:nvPr/>
            </p:nvSpPr>
            <p:spPr>
              <a:xfrm>
                <a:off x="1346200" y="2493468"/>
                <a:ext cx="3657600" cy="461665"/>
              </a:xfrm>
              <a:prstGeom prst="rect">
                <a:avLst/>
              </a:prstGeom>
              <a:noFill/>
            </p:spPr>
            <p:txBody>
              <a:bodyPr wrap="square" rtlCol="0">
                <a:spAutoFit/>
              </a:bodyPr>
              <a:lstStyle/>
              <a:p>
                <a:r>
                  <a:rPr lang="en-US" altLang="ko-KR" sz="2400">
                    <a:latin typeface="나눔스퀘어_ac" panose="020B0600000101010101" pitchFamily="50" charset="-127"/>
                    <a:ea typeface="나눔스퀘어_ac" panose="020B0600000101010101" pitchFamily="50" charset="-127"/>
                  </a:rPr>
                  <a:t>DELETE request</a:t>
                </a:r>
                <a:endParaRPr lang="ko-KR" altLang="en-US" sz="2400">
                  <a:latin typeface="나눔스퀘어_ac" panose="020B0600000101010101" pitchFamily="50" charset="-127"/>
                  <a:ea typeface="나눔스퀘어_ac" panose="020B0600000101010101" pitchFamily="50" charset="-127"/>
                </a:endParaRPr>
              </a:p>
            </p:txBody>
          </p:sp>
        </p:grpSp>
      </p:grpSp>
    </p:spTree>
    <p:extLst>
      <p:ext uri="{BB962C8B-B14F-4D97-AF65-F5344CB8AC3E}">
        <p14:creationId xmlns:p14="http://schemas.microsoft.com/office/powerpoint/2010/main" val="3834592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tretch>
            <a:fillRect/>
          </a:stretch>
        </p:blipFill>
        <p:spPr>
          <a:xfrm>
            <a:off x="63500" y="1193800"/>
            <a:ext cx="18402300" cy="25400"/>
          </a:xfrm>
          <a:prstGeom prst="rect">
            <a:avLst/>
          </a:prstGeom>
        </p:spPr>
      </p:pic>
      <p:pic>
        <p:nvPicPr>
          <p:cNvPr id="26" name="Picture 8"/>
          <p:cNvPicPr>
            <a:picLocks noChangeAspect="1"/>
          </p:cNvPicPr>
          <p:nvPr/>
        </p:nvPicPr>
        <p:blipFill>
          <a:blip r:embed="rId3"/>
          <a:stretch>
            <a:fillRect/>
          </a:stretch>
        </p:blipFill>
        <p:spPr>
          <a:xfrm>
            <a:off x="-812800" y="666750"/>
            <a:ext cx="7975600" cy="1130300"/>
          </a:xfrm>
          <a:prstGeom prst="rect">
            <a:avLst/>
          </a:prstGeom>
        </p:spPr>
      </p:pic>
      <p:pic>
        <p:nvPicPr>
          <p:cNvPr id="5" name="Picture 5"/>
          <p:cNvPicPr>
            <a:picLocks noChangeAspect="1"/>
          </p:cNvPicPr>
          <p:nvPr/>
        </p:nvPicPr>
        <p:blipFill>
          <a:blip r:embed="rId4"/>
          <a:stretch>
            <a:fillRect/>
          </a:stretch>
        </p:blipFill>
        <p:spPr>
          <a:xfrm rot="-13500000">
            <a:off x="5994400" y="774700"/>
            <a:ext cx="838200" cy="838200"/>
          </a:xfrm>
          <a:prstGeom prst="rect">
            <a:avLst/>
          </a:prstGeom>
        </p:spPr>
      </p:pic>
      <p:sp>
        <p:nvSpPr>
          <p:cNvPr id="27" name="TextBox 16"/>
          <p:cNvSpPr txBox="1"/>
          <p:nvPr/>
        </p:nvSpPr>
        <p:spPr>
          <a:xfrm>
            <a:off x="-76200" y="876300"/>
            <a:ext cx="6311900" cy="736600"/>
          </a:xfrm>
          <a:prstGeom prst="rect">
            <a:avLst/>
          </a:prstGeom>
        </p:spPr>
        <p:txBody>
          <a:bodyPr lIns="0" tIns="0" rIns="0" bIns="0" rtlCol="0" anchor="t"/>
          <a:lstStyle/>
          <a:p>
            <a:pPr lvl="0" algn="ctr">
              <a:lnSpc>
                <a:spcPct val="116199"/>
              </a:lnSpc>
            </a:pPr>
            <a:r>
              <a:rPr lang="en-US" altLang="ko-KR" sz="4000">
                <a:solidFill>
                  <a:srgbClr val="000000"/>
                </a:solidFill>
                <a:latin typeface="나눔스퀘어_ac Bold" panose="020B0600000101010101" pitchFamily="50" charset="-127"/>
                <a:ea typeface="나눔스퀘어_ac Bold" panose="020B0600000101010101" pitchFamily="50" charset="-127"/>
              </a:rPr>
              <a:t>Challenges</a:t>
            </a:r>
            <a:endParaRPr lang="ko-KR" sz="4000" b="0" i="0" u="none" strike="noStrike">
              <a:solidFill>
                <a:srgbClr val="000000"/>
              </a:solidFill>
              <a:latin typeface="나눔스퀘어_ac Bold" panose="020B0600000101010101" pitchFamily="50" charset="-127"/>
              <a:ea typeface="나눔스퀘어_ac Bold" panose="020B0600000101010101" pitchFamily="50" charset="-127"/>
            </a:endParaRPr>
          </a:p>
        </p:txBody>
      </p:sp>
      <p:grpSp>
        <p:nvGrpSpPr>
          <p:cNvPr id="41" name="그룹 40"/>
          <p:cNvGrpSpPr/>
          <p:nvPr/>
        </p:nvGrpSpPr>
        <p:grpSpPr>
          <a:xfrm>
            <a:off x="923544" y="1943100"/>
            <a:ext cx="8753856" cy="830997"/>
            <a:chOff x="923544" y="1943100"/>
            <a:chExt cx="8753856" cy="830997"/>
          </a:xfrm>
        </p:grpSpPr>
        <p:sp>
          <p:nvSpPr>
            <p:cNvPr id="44" name="직사각형 43"/>
            <p:cNvSpPr/>
            <p:nvPr/>
          </p:nvSpPr>
          <p:spPr>
            <a:xfrm>
              <a:off x="1143000" y="1943100"/>
              <a:ext cx="8534400" cy="830997"/>
            </a:xfrm>
            <a:prstGeom prst="rect">
              <a:avLst/>
            </a:prstGeom>
          </p:spPr>
          <p:txBody>
            <a:bodyPr wrap="square">
              <a:spAutoFit/>
            </a:bodyPr>
            <a:lstStyle/>
            <a:p>
              <a:pPr>
                <a:lnSpc>
                  <a:spcPct val="150000"/>
                </a:lnSpc>
              </a:pPr>
              <a:r>
                <a:rPr lang="en-US" altLang="ko-KR" sz="3200">
                  <a:latin typeface="나눔스퀘어_ac Bold" panose="020B0600000101010101" pitchFamily="50" charset="-127"/>
                  <a:ea typeface="나눔스퀘어_ac Bold" panose="020B0600000101010101" pitchFamily="50" charset="-127"/>
                </a:rPr>
                <a:t>PyPDFLoader cannot load tabular data …</a:t>
              </a:r>
              <a:endParaRPr lang="ko-KR" altLang="en-US" sz="3200">
                <a:latin typeface="나눔스퀘어_ac Bold" panose="020B0600000101010101" pitchFamily="50" charset="-127"/>
                <a:ea typeface="나눔스퀘어_ac Bold" panose="020B0600000101010101" pitchFamily="50" charset="-127"/>
              </a:endParaRPr>
            </a:p>
          </p:txBody>
        </p:sp>
        <p:sp>
          <p:nvSpPr>
            <p:cNvPr id="46" name="직사각형 45"/>
            <p:cNvSpPr/>
            <p:nvPr/>
          </p:nvSpPr>
          <p:spPr>
            <a:xfrm>
              <a:off x="923544" y="2085639"/>
              <a:ext cx="108000" cy="659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p:cNvPicPr>
            <a:picLocks noChangeAspect="1"/>
          </p:cNvPicPr>
          <p:nvPr/>
        </p:nvPicPr>
        <p:blipFill>
          <a:blip r:embed="rId5"/>
          <a:stretch>
            <a:fillRect/>
          </a:stretch>
        </p:blipFill>
        <p:spPr>
          <a:xfrm>
            <a:off x="609600" y="3198439"/>
            <a:ext cx="8753856" cy="4001183"/>
          </a:xfrm>
          <a:prstGeom prst="rect">
            <a:avLst/>
          </a:prstGeom>
          <a:ln>
            <a:solidFill>
              <a:schemeClr val="tx1"/>
            </a:solidFill>
          </a:ln>
          <a:effectLst>
            <a:outerShdw blurRad="114300" dist="38100" dir="3000000" sx="101000" sy="101000" algn="tl" rotWithShape="0">
              <a:prstClr val="black">
                <a:alpha val="27000"/>
              </a:prstClr>
            </a:outerShdw>
          </a:effectLst>
        </p:spPr>
      </p:pic>
      <p:sp>
        <p:nvSpPr>
          <p:cNvPr id="7" name="TextBox 6"/>
          <p:cNvSpPr txBox="1"/>
          <p:nvPr/>
        </p:nvSpPr>
        <p:spPr>
          <a:xfrm>
            <a:off x="9829800" y="3198439"/>
            <a:ext cx="8042586" cy="5452903"/>
          </a:xfrm>
          <a:prstGeom prst="rect">
            <a:avLst/>
          </a:prstGeom>
          <a:solidFill>
            <a:srgbClr val="F3F3F3"/>
          </a:solidFill>
        </p:spPr>
        <p:txBody>
          <a:bodyPr wrap="none" rtlCol="0">
            <a:spAutoFit/>
          </a:bodyPr>
          <a:lstStyle/>
          <a:p>
            <a:pPr>
              <a:lnSpc>
                <a:spcPct val="150000"/>
              </a:lnSpc>
            </a:pPr>
            <a:r>
              <a:rPr lang="en-US" altLang="ko-KR">
                <a:latin typeface="JetBrains Mono" panose="02000009000000000000" pitchFamily="49" charset="0"/>
                <a:ea typeface="JetBrains Mono" panose="02000009000000000000" pitchFamily="49" charset="0"/>
                <a:cs typeface="JetBrains Mono" panose="02000009000000000000" pitchFamily="49" charset="0"/>
              </a:rPr>
              <a:t>Model</a:t>
            </a:r>
          </a:p>
          <a:p>
            <a:pPr>
              <a:lnSpc>
                <a:spcPct val="150000"/>
              </a:lnSpc>
            </a:pPr>
            <a:r>
              <a:rPr lang="en-US" altLang="ko-KR">
                <a:latin typeface="JetBrains Mono" panose="02000009000000000000" pitchFamily="49" charset="0"/>
                <a:ea typeface="JetBrains Mono" panose="02000009000000000000" pitchFamily="49" charset="0"/>
                <a:cs typeface="JetBrains Mono" panose="02000009000000000000" pitchFamily="49" charset="0"/>
              </a:rPr>
              <a:t>BLEU Training Cost (FLOPs)</a:t>
            </a:r>
          </a:p>
          <a:p>
            <a:pPr>
              <a:lnSpc>
                <a:spcPct val="150000"/>
              </a:lnSpc>
            </a:pPr>
            <a:r>
              <a:rPr lang="en-US" altLang="ko-KR">
                <a:latin typeface="JetBrains Mono" panose="02000009000000000000" pitchFamily="49" charset="0"/>
                <a:ea typeface="JetBrains Mono" panose="02000009000000000000" pitchFamily="49" charset="0"/>
                <a:cs typeface="JetBrains Mono" panose="02000009000000000000" pitchFamily="49" charset="0"/>
              </a:rPr>
              <a:t>EN-DE EN-FR EN-DE EN-FR</a:t>
            </a:r>
          </a:p>
          <a:p>
            <a:pPr>
              <a:lnSpc>
                <a:spcPct val="150000"/>
              </a:lnSpc>
            </a:pPr>
            <a:r>
              <a:rPr lang="en-US" altLang="ko-KR">
                <a:latin typeface="JetBrains Mono" panose="02000009000000000000" pitchFamily="49" charset="0"/>
                <a:ea typeface="JetBrains Mono" panose="02000009000000000000" pitchFamily="49" charset="0"/>
                <a:cs typeface="JetBrains Mono" panose="02000009000000000000" pitchFamily="49" charset="0"/>
              </a:rPr>
              <a:t>ByteNet [18] 23.75</a:t>
            </a:r>
          </a:p>
          <a:p>
            <a:pPr>
              <a:lnSpc>
                <a:spcPct val="150000"/>
              </a:lnSpc>
            </a:pPr>
            <a:r>
              <a:rPr lang="en-US" altLang="ko-KR">
                <a:latin typeface="JetBrains Mono" panose="02000009000000000000" pitchFamily="49" charset="0"/>
                <a:ea typeface="JetBrains Mono" panose="02000009000000000000" pitchFamily="49" charset="0"/>
                <a:cs typeface="JetBrains Mono" panose="02000009000000000000" pitchFamily="49" charset="0"/>
              </a:rPr>
              <a:t>Deep-Att + PosUnk [39] 39.2 1.0 · 1020</a:t>
            </a:r>
          </a:p>
          <a:p>
            <a:pPr>
              <a:lnSpc>
                <a:spcPct val="150000"/>
              </a:lnSpc>
            </a:pPr>
            <a:r>
              <a:rPr lang="en-US" altLang="ko-KR">
                <a:latin typeface="JetBrains Mono" panose="02000009000000000000" pitchFamily="49" charset="0"/>
                <a:ea typeface="JetBrains Mono" panose="02000009000000000000" pitchFamily="49" charset="0"/>
                <a:cs typeface="JetBrains Mono" panose="02000009000000000000" pitchFamily="49" charset="0"/>
              </a:rPr>
              <a:t>GNMT + RL [38] 24.6 39.92 2.3 · 1019 1.4 · 1020</a:t>
            </a:r>
          </a:p>
          <a:p>
            <a:pPr>
              <a:lnSpc>
                <a:spcPct val="150000"/>
              </a:lnSpc>
            </a:pPr>
            <a:r>
              <a:rPr lang="en-US" altLang="ko-KR">
                <a:latin typeface="JetBrains Mono" panose="02000009000000000000" pitchFamily="49" charset="0"/>
                <a:ea typeface="JetBrains Mono" panose="02000009000000000000" pitchFamily="49" charset="0"/>
                <a:cs typeface="JetBrains Mono" panose="02000009000000000000" pitchFamily="49" charset="0"/>
              </a:rPr>
              <a:t>ConvS2S [9] 25.16 40.46 9.6 · 1018 1.5 · 1020</a:t>
            </a:r>
          </a:p>
          <a:p>
            <a:pPr>
              <a:lnSpc>
                <a:spcPct val="150000"/>
              </a:lnSpc>
            </a:pPr>
            <a:r>
              <a:rPr lang="en-US" altLang="ko-KR">
                <a:latin typeface="JetBrains Mono" panose="02000009000000000000" pitchFamily="49" charset="0"/>
                <a:ea typeface="JetBrains Mono" panose="02000009000000000000" pitchFamily="49" charset="0"/>
                <a:cs typeface="JetBrains Mono" panose="02000009000000000000" pitchFamily="49" charset="0"/>
              </a:rPr>
              <a:t>MoE [32] 26.03 40.56 2.0 · 1019 1.2 · 1020</a:t>
            </a:r>
          </a:p>
          <a:p>
            <a:pPr>
              <a:lnSpc>
                <a:spcPct val="150000"/>
              </a:lnSpc>
            </a:pPr>
            <a:r>
              <a:rPr lang="en-US" altLang="ko-KR">
                <a:latin typeface="JetBrains Mono" panose="02000009000000000000" pitchFamily="49" charset="0"/>
                <a:ea typeface="JetBrains Mono" panose="02000009000000000000" pitchFamily="49" charset="0"/>
                <a:cs typeface="JetBrains Mono" panose="02000009000000000000" pitchFamily="49" charset="0"/>
              </a:rPr>
              <a:t>Deep-Att + PosUnk Ensemble [39] 40.4 8.0 · 1020</a:t>
            </a:r>
          </a:p>
          <a:p>
            <a:pPr>
              <a:lnSpc>
                <a:spcPct val="150000"/>
              </a:lnSpc>
            </a:pPr>
            <a:r>
              <a:rPr lang="en-US" altLang="ko-KR">
                <a:latin typeface="JetBrains Mono" panose="02000009000000000000" pitchFamily="49" charset="0"/>
                <a:ea typeface="JetBrains Mono" panose="02000009000000000000" pitchFamily="49" charset="0"/>
                <a:cs typeface="JetBrains Mono" panose="02000009000000000000" pitchFamily="49" charset="0"/>
              </a:rPr>
              <a:t>GNMT + RL Ensemble [38] 26.30 41.16 1.8 · 1020 1.1 · 1021</a:t>
            </a:r>
          </a:p>
          <a:p>
            <a:pPr>
              <a:lnSpc>
                <a:spcPct val="150000"/>
              </a:lnSpc>
            </a:pPr>
            <a:r>
              <a:rPr lang="en-US" altLang="ko-KR">
                <a:latin typeface="JetBrains Mono" panose="02000009000000000000" pitchFamily="49" charset="0"/>
                <a:ea typeface="JetBrains Mono" panose="02000009000000000000" pitchFamily="49" charset="0"/>
                <a:cs typeface="JetBrains Mono" panose="02000009000000000000" pitchFamily="49" charset="0"/>
              </a:rPr>
              <a:t>ConvS2S Ensemble [9] 26.36 41.29 7.7 · 1019 1.2 · 1021</a:t>
            </a:r>
          </a:p>
          <a:p>
            <a:pPr>
              <a:lnSpc>
                <a:spcPct val="150000"/>
              </a:lnSpc>
            </a:pPr>
            <a:r>
              <a:rPr lang="en-US" altLang="ko-KR">
                <a:latin typeface="JetBrains Mono" panose="02000009000000000000" pitchFamily="49" charset="0"/>
                <a:ea typeface="JetBrains Mono" panose="02000009000000000000" pitchFamily="49" charset="0"/>
                <a:cs typeface="JetBrains Mono" panose="02000009000000000000" pitchFamily="49" charset="0"/>
              </a:rPr>
              <a:t>Transformer (base model) 27.3 38.1 3.3 · 1018</a:t>
            </a:r>
          </a:p>
          <a:p>
            <a:pPr>
              <a:lnSpc>
                <a:spcPct val="150000"/>
              </a:lnSpc>
            </a:pPr>
            <a:r>
              <a:rPr lang="en-US" altLang="ko-KR">
                <a:latin typeface="JetBrains Mono" panose="02000009000000000000" pitchFamily="49" charset="0"/>
                <a:ea typeface="JetBrains Mono" panose="02000009000000000000" pitchFamily="49" charset="0"/>
                <a:cs typeface="JetBrains Mono" panose="02000009000000000000" pitchFamily="49" charset="0"/>
              </a:rPr>
              <a:t>…</a:t>
            </a:r>
            <a:endParaRPr lang="ko-KR" altLang="en-US">
              <a:latin typeface="JetBrains Mono" panose="02000009000000000000" pitchFamily="49" charset="0"/>
              <a:ea typeface="Arial Unicode MS" panose="020B0604020202020204" pitchFamily="50" charset="-127"/>
              <a:cs typeface="JetBrains Mono" panose="02000009000000000000" pitchFamily="49" charset="0"/>
            </a:endParaRPr>
          </a:p>
        </p:txBody>
      </p:sp>
      <p:sp>
        <p:nvSpPr>
          <p:cNvPr id="47" name="TextBox 46"/>
          <p:cNvSpPr txBox="1"/>
          <p:nvPr/>
        </p:nvSpPr>
        <p:spPr>
          <a:xfrm>
            <a:off x="5526882" y="7464176"/>
            <a:ext cx="3836574" cy="461665"/>
          </a:xfrm>
          <a:prstGeom prst="rect">
            <a:avLst/>
          </a:prstGeom>
          <a:noFill/>
        </p:spPr>
        <p:txBody>
          <a:bodyPr wrap="square" rtlCol="0">
            <a:spAutoFit/>
          </a:bodyPr>
          <a:lstStyle/>
          <a:p>
            <a:pPr algn="ctr"/>
            <a:r>
              <a:rPr lang="en-US" altLang="ko-KR" sz="2400">
                <a:latin typeface="나눔스퀘어_ac Bold" panose="020B0600000101010101" pitchFamily="50" charset="-127"/>
                <a:ea typeface="나눔스퀘어_ac Bold" panose="020B0600000101010101" pitchFamily="50" charset="-127"/>
              </a:rPr>
              <a:t>Result of PyPDFLoader ▶</a:t>
            </a:r>
            <a:endParaRPr lang="ko-KR" altLang="en-US" sz="2400">
              <a:latin typeface="나눔스퀘어_ac Bold" panose="020B0600000101010101" pitchFamily="50" charset="-127"/>
              <a:ea typeface="나눔스퀘어_ac Bold" panose="020B0600000101010101" pitchFamily="50" charset="-127"/>
            </a:endParaRPr>
          </a:p>
        </p:txBody>
      </p:sp>
      <p:sp>
        <p:nvSpPr>
          <p:cNvPr id="48" name="직사각형 47"/>
          <p:cNvSpPr/>
          <p:nvPr/>
        </p:nvSpPr>
        <p:spPr>
          <a:xfrm>
            <a:off x="791464" y="8724900"/>
            <a:ext cx="16856456" cy="1384995"/>
          </a:xfrm>
          <a:prstGeom prst="rect">
            <a:avLst/>
          </a:prstGeom>
        </p:spPr>
        <p:txBody>
          <a:bodyPr wrap="square">
            <a:spAutoFit/>
          </a:bodyPr>
          <a:lstStyle/>
          <a:p>
            <a:pPr algn="ctr">
              <a:lnSpc>
                <a:spcPct val="150000"/>
              </a:lnSpc>
            </a:pPr>
            <a:r>
              <a:rPr lang="en-US" altLang="ko-KR" sz="2800">
                <a:latin typeface="나눔스퀘어_ac" panose="020B0600000101010101" pitchFamily="50" charset="-127"/>
                <a:ea typeface="나눔스퀘어_ac" panose="020B0600000101010101" pitchFamily="50" charset="-127"/>
              </a:rPr>
              <a:t>Our basic PDFloader (PyPDFLoader) Cannot read and parse table structure well.</a:t>
            </a:r>
          </a:p>
          <a:p>
            <a:pPr algn="ctr">
              <a:lnSpc>
                <a:spcPct val="150000"/>
              </a:lnSpc>
            </a:pPr>
            <a:r>
              <a:rPr lang="en-US" altLang="ko-KR" sz="2800">
                <a:latin typeface="나눔스퀘어_ac" panose="020B0600000101010101" pitchFamily="50" charset="-127"/>
                <a:ea typeface="나눔스퀘어_ac" panose="020B0600000101010101" pitchFamily="50" charset="-127"/>
              </a:rPr>
              <a:t>The Overall structure of tabular data is violated.</a:t>
            </a:r>
          </a:p>
        </p:txBody>
      </p:sp>
    </p:spTree>
    <p:extLst>
      <p:ext uri="{BB962C8B-B14F-4D97-AF65-F5344CB8AC3E}">
        <p14:creationId xmlns:p14="http://schemas.microsoft.com/office/powerpoint/2010/main" val="3572725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tretch>
            <a:fillRect/>
          </a:stretch>
        </p:blipFill>
        <p:spPr>
          <a:xfrm>
            <a:off x="63500" y="1193800"/>
            <a:ext cx="18402300" cy="25400"/>
          </a:xfrm>
          <a:prstGeom prst="rect">
            <a:avLst/>
          </a:prstGeom>
        </p:spPr>
      </p:pic>
      <p:pic>
        <p:nvPicPr>
          <p:cNvPr id="26" name="Picture 8"/>
          <p:cNvPicPr>
            <a:picLocks noChangeAspect="1"/>
          </p:cNvPicPr>
          <p:nvPr/>
        </p:nvPicPr>
        <p:blipFill>
          <a:blip r:embed="rId3"/>
          <a:stretch>
            <a:fillRect/>
          </a:stretch>
        </p:blipFill>
        <p:spPr>
          <a:xfrm>
            <a:off x="-812800" y="666750"/>
            <a:ext cx="7975600" cy="1130300"/>
          </a:xfrm>
          <a:prstGeom prst="rect">
            <a:avLst/>
          </a:prstGeom>
        </p:spPr>
      </p:pic>
      <p:pic>
        <p:nvPicPr>
          <p:cNvPr id="5" name="Picture 5"/>
          <p:cNvPicPr>
            <a:picLocks noChangeAspect="1"/>
          </p:cNvPicPr>
          <p:nvPr/>
        </p:nvPicPr>
        <p:blipFill>
          <a:blip r:embed="rId4"/>
          <a:stretch>
            <a:fillRect/>
          </a:stretch>
        </p:blipFill>
        <p:spPr>
          <a:xfrm rot="-13500000">
            <a:off x="5994400" y="774700"/>
            <a:ext cx="838200" cy="838200"/>
          </a:xfrm>
          <a:prstGeom prst="rect">
            <a:avLst/>
          </a:prstGeom>
        </p:spPr>
      </p:pic>
      <p:sp>
        <p:nvSpPr>
          <p:cNvPr id="27" name="TextBox 16"/>
          <p:cNvSpPr txBox="1"/>
          <p:nvPr/>
        </p:nvSpPr>
        <p:spPr>
          <a:xfrm>
            <a:off x="-76200" y="876300"/>
            <a:ext cx="6311900" cy="736600"/>
          </a:xfrm>
          <a:prstGeom prst="rect">
            <a:avLst/>
          </a:prstGeom>
        </p:spPr>
        <p:txBody>
          <a:bodyPr lIns="0" tIns="0" rIns="0" bIns="0" rtlCol="0" anchor="t"/>
          <a:lstStyle/>
          <a:p>
            <a:pPr lvl="0" algn="ctr">
              <a:lnSpc>
                <a:spcPct val="116199"/>
              </a:lnSpc>
            </a:pPr>
            <a:r>
              <a:rPr lang="en-US" altLang="ko-KR" sz="4000">
                <a:solidFill>
                  <a:srgbClr val="000000"/>
                </a:solidFill>
                <a:latin typeface="나눔스퀘어_ac Bold" panose="020B0600000101010101" pitchFamily="50" charset="-127"/>
                <a:ea typeface="나눔스퀘어_ac Bold" panose="020B0600000101010101" pitchFamily="50" charset="-127"/>
              </a:rPr>
              <a:t>Challenges</a:t>
            </a:r>
            <a:endParaRPr lang="ko-KR" sz="4000" b="0" i="0" u="none" strike="noStrike">
              <a:solidFill>
                <a:srgbClr val="000000"/>
              </a:solidFill>
              <a:latin typeface="나눔스퀘어_ac Bold" panose="020B0600000101010101" pitchFamily="50" charset="-127"/>
              <a:ea typeface="나눔스퀘어_ac Bold" panose="020B0600000101010101" pitchFamily="50" charset="-127"/>
            </a:endParaRPr>
          </a:p>
        </p:txBody>
      </p:sp>
      <p:grpSp>
        <p:nvGrpSpPr>
          <p:cNvPr id="41" name="그룹 40"/>
          <p:cNvGrpSpPr/>
          <p:nvPr/>
        </p:nvGrpSpPr>
        <p:grpSpPr>
          <a:xfrm>
            <a:off x="923544" y="1943100"/>
            <a:ext cx="8753856" cy="801716"/>
            <a:chOff x="923544" y="1943100"/>
            <a:chExt cx="8753856" cy="801716"/>
          </a:xfrm>
        </p:grpSpPr>
        <p:sp>
          <p:nvSpPr>
            <p:cNvPr id="44" name="직사각형 43"/>
            <p:cNvSpPr/>
            <p:nvPr/>
          </p:nvSpPr>
          <p:spPr>
            <a:xfrm>
              <a:off x="1143000" y="1943100"/>
              <a:ext cx="8534400" cy="759952"/>
            </a:xfrm>
            <a:prstGeom prst="rect">
              <a:avLst/>
            </a:prstGeom>
          </p:spPr>
          <p:txBody>
            <a:bodyPr wrap="square">
              <a:spAutoFit/>
            </a:bodyPr>
            <a:lstStyle/>
            <a:p>
              <a:pPr>
                <a:lnSpc>
                  <a:spcPct val="150000"/>
                </a:lnSpc>
              </a:pPr>
              <a:r>
                <a:rPr lang="en-US" altLang="ko-KR" sz="3200">
                  <a:latin typeface="나눔스퀘어_ac Bold" panose="020B0600000101010101" pitchFamily="50" charset="-127"/>
                  <a:ea typeface="나눔스퀘어_ac Bold" panose="020B0600000101010101" pitchFamily="50" charset="-127"/>
                </a:rPr>
                <a:t>Testing Various Kinds of PDF Loaders</a:t>
              </a:r>
              <a:endParaRPr lang="ko-KR" altLang="en-US" sz="3200">
                <a:latin typeface="나눔스퀘어_ac Bold" panose="020B0600000101010101" pitchFamily="50" charset="-127"/>
                <a:ea typeface="나눔스퀘어_ac Bold" panose="020B0600000101010101" pitchFamily="50" charset="-127"/>
              </a:endParaRPr>
            </a:p>
          </p:txBody>
        </p:sp>
        <p:sp>
          <p:nvSpPr>
            <p:cNvPr id="46" name="직사각형 45"/>
            <p:cNvSpPr/>
            <p:nvPr/>
          </p:nvSpPr>
          <p:spPr>
            <a:xfrm>
              <a:off x="923544" y="2085639"/>
              <a:ext cx="108000" cy="659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p:cNvGrpSpPr/>
          <p:nvPr/>
        </p:nvGrpSpPr>
        <p:grpSpPr>
          <a:xfrm>
            <a:off x="1219200" y="3190516"/>
            <a:ext cx="6248400" cy="2539782"/>
            <a:chOff x="1219200" y="3190516"/>
            <a:chExt cx="6248400" cy="2539782"/>
          </a:xfrm>
        </p:grpSpPr>
        <p:sp>
          <p:nvSpPr>
            <p:cNvPr id="2" name="TextBox 1"/>
            <p:cNvSpPr txBox="1"/>
            <p:nvPr/>
          </p:nvSpPr>
          <p:spPr>
            <a:xfrm>
              <a:off x="1219200" y="3190516"/>
              <a:ext cx="5014130" cy="523220"/>
            </a:xfrm>
            <a:prstGeom prst="rect">
              <a:avLst/>
            </a:prstGeom>
            <a:solidFill>
              <a:schemeClr val="bg1">
                <a:lumMod val="50000"/>
              </a:schemeClr>
            </a:solidFill>
            <a:ln>
              <a:noFill/>
            </a:ln>
          </p:spPr>
          <p:txBody>
            <a:bodyPr wrap="none" rtlCol="0">
              <a:spAutoFit/>
            </a:bodyPr>
            <a:lstStyle/>
            <a:p>
              <a:r>
                <a:rPr lang="en-US" altLang="ko-KR" sz="2800">
                  <a:solidFill>
                    <a:schemeClr val="bg1"/>
                  </a:solidFill>
                  <a:latin typeface="나눔스퀘어_ac Bold" panose="020B0600000101010101" pitchFamily="50" charset="-127"/>
                  <a:ea typeface="나눔스퀘어_ac Bold" panose="020B0600000101010101" pitchFamily="50" charset="-127"/>
                </a:rPr>
                <a:t>Rule-Based Parsing Libraries</a:t>
              </a:r>
              <a:endParaRPr lang="ko-KR" altLang="en-US" sz="2800">
                <a:solidFill>
                  <a:schemeClr val="bg1"/>
                </a:solidFill>
                <a:latin typeface="나눔스퀘어_ac Bold" panose="020B0600000101010101" pitchFamily="50" charset="-127"/>
                <a:ea typeface="나눔스퀘어_ac Bold" panose="020B0600000101010101" pitchFamily="50" charset="-127"/>
              </a:endParaRPr>
            </a:p>
          </p:txBody>
        </p:sp>
        <p:sp>
          <p:nvSpPr>
            <p:cNvPr id="6" name="TextBox 5"/>
            <p:cNvSpPr txBox="1"/>
            <p:nvPr/>
          </p:nvSpPr>
          <p:spPr>
            <a:xfrm>
              <a:off x="1219200" y="3914416"/>
              <a:ext cx="6248400" cy="1815882"/>
            </a:xfrm>
            <a:prstGeom prst="rect">
              <a:avLst/>
            </a:prstGeom>
            <a:noFill/>
          </p:spPr>
          <p:txBody>
            <a:bodyPr wrap="square" rtlCol="0">
              <a:spAutoFit/>
            </a:bodyPr>
            <a:lstStyle/>
            <a:p>
              <a:pPr marL="457200" indent="-457200">
                <a:buFontTx/>
                <a:buChar char="-"/>
              </a:pPr>
              <a:r>
                <a:rPr lang="en-US" altLang="ko-KR" sz="2800">
                  <a:latin typeface="나눔스퀘어_ac" panose="020B0600000101010101" pitchFamily="50" charset="-127"/>
                  <a:ea typeface="나눔스퀘어_ac" panose="020B0600000101010101" pitchFamily="50" charset="-127"/>
                </a:rPr>
                <a:t>PyPDFLoader (Our Basic Version)</a:t>
              </a:r>
            </a:p>
            <a:p>
              <a:pPr marL="457200" indent="-457200">
                <a:buFontTx/>
                <a:buChar char="-"/>
              </a:pPr>
              <a:r>
                <a:rPr lang="en-US" altLang="ko-KR" sz="2800">
                  <a:latin typeface="나눔스퀘어_ac" panose="020B0600000101010101" pitchFamily="50" charset="-127"/>
                  <a:ea typeface="나눔스퀘어_ac" panose="020B0600000101010101" pitchFamily="50" charset="-127"/>
                </a:rPr>
                <a:t>PyPDFium2Loader</a:t>
              </a:r>
            </a:p>
            <a:p>
              <a:pPr marL="457200" indent="-457200">
                <a:buFontTx/>
                <a:buChar char="-"/>
              </a:pPr>
              <a:r>
                <a:rPr lang="en-US" altLang="ko-KR" sz="2800">
                  <a:latin typeface="나눔스퀘어_ac" panose="020B0600000101010101" pitchFamily="50" charset="-127"/>
                  <a:ea typeface="나눔스퀘어_ac" panose="020B0600000101010101" pitchFamily="50" charset="-127"/>
                </a:rPr>
                <a:t>Fitz</a:t>
              </a:r>
            </a:p>
            <a:p>
              <a:pPr marL="457200" indent="-457200">
                <a:buFontTx/>
                <a:buChar char="-"/>
              </a:pPr>
              <a:r>
                <a:rPr lang="en-US" altLang="ko-KR" sz="2800">
                  <a:latin typeface="나눔스퀘어_ac" panose="020B0600000101010101" pitchFamily="50" charset="-127"/>
                  <a:ea typeface="나눔스퀘어_ac" panose="020B0600000101010101" pitchFamily="50" charset="-127"/>
                </a:rPr>
                <a:t>PDFPlumber</a:t>
              </a:r>
              <a:endParaRPr lang="ko-KR" altLang="en-US" sz="2800">
                <a:latin typeface="나눔스퀘어_ac" panose="020B0600000101010101" pitchFamily="50" charset="-127"/>
                <a:ea typeface="나눔스퀘어_ac" panose="020B0600000101010101" pitchFamily="50" charset="-127"/>
              </a:endParaRPr>
            </a:p>
          </p:txBody>
        </p:sp>
      </p:grpSp>
      <p:grpSp>
        <p:nvGrpSpPr>
          <p:cNvPr id="10" name="그룹 9"/>
          <p:cNvGrpSpPr/>
          <p:nvPr/>
        </p:nvGrpSpPr>
        <p:grpSpPr>
          <a:xfrm>
            <a:off x="1219200" y="6159274"/>
            <a:ext cx="6248400" cy="1711321"/>
            <a:chOff x="1219200" y="6159274"/>
            <a:chExt cx="6248400" cy="1711321"/>
          </a:xfrm>
        </p:grpSpPr>
        <p:sp>
          <p:nvSpPr>
            <p:cNvPr id="17" name="TextBox 16"/>
            <p:cNvSpPr txBox="1"/>
            <p:nvPr/>
          </p:nvSpPr>
          <p:spPr>
            <a:xfrm>
              <a:off x="1219200" y="6159274"/>
              <a:ext cx="5881675" cy="523220"/>
            </a:xfrm>
            <a:prstGeom prst="rect">
              <a:avLst/>
            </a:prstGeom>
            <a:solidFill>
              <a:schemeClr val="bg1">
                <a:lumMod val="50000"/>
              </a:schemeClr>
            </a:solidFill>
            <a:ln>
              <a:noFill/>
            </a:ln>
          </p:spPr>
          <p:txBody>
            <a:bodyPr wrap="none" rtlCol="0">
              <a:spAutoFit/>
            </a:bodyPr>
            <a:lstStyle/>
            <a:p>
              <a:r>
                <a:rPr lang="en-US" altLang="ko-KR" sz="2800">
                  <a:solidFill>
                    <a:schemeClr val="bg1"/>
                  </a:solidFill>
                  <a:latin typeface="나눔스퀘어_ac Bold" panose="020B0600000101010101" pitchFamily="50" charset="-127"/>
                  <a:ea typeface="나눔스퀘어_ac Bold" panose="020B0600000101010101" pitchFamily="50" charset="-127"/>
                </a:rPr>
                <a:t>Markdown-Based PDF Exctraction</a:t>
              </a:r>
              <a:endParaRPr lang="ko-KR" altLang="en-US" sz="2800">
                <a:solidFill>
                  <a:schemeClr val="bg1"/>
                </a:solidFill>
                <a:latin typeface="나눔스퀘어_ac Bold" panose="020B0600000101010101" pitchFamily="50" charset="-127"/>
                <a:ea typeface="나눔스퀘어_ac Bold" panose="020B0600000101010101" pitchFamily="50" charset="-127"/>
              </a:endParaRPr>
            </a:p>
          </p:txBody>
        </p:sp>
        <p:sp>
          <p:nvSpPr>
            <p:cNvPr id="18" name="TextBox 17"/>
            <p:cNvSpPr txBox="1"/>
            <p:nvPr/>
          </p:nvSpPr>
          <p:spPr>
            <a:xfrm>
              <a:off x="1219200" y="6916488"/>
              <a:ext cx="6248400" cy="954107"/>
            </a:xfrm>
            <a:prstGeom prst="rect">
              <a:avLst/>
            </a:prstGeom>
            <a:noFill/>
          </p:spPr>
          <p:txBody>
            <a:bodyPr wrap="square" rtlCol="0">
              <a:spAutoFit/>
            </a:bodyPr>
            <a:lstStyle/>
            <a:p>
              <a:pPr marL="457200" indent="-457200">
                <a:buFontTx/>
                <a:buChar char="-"/>
              </a:pPr>
              <a:r>
                <a:rPr lang="en-US" altLang="ko-KR" sz="2800">
                  <a:latin typeface="나눔스퀘어_ac" panose="020B0600000101010101" pitchFamily="50" charset="-127"/>
                  <a:ea typeface="나눔스퀘어_ac" panose="020B0600000101010101" pitchFamily="50" charset="-127"/>
                </a:rPr>
                <a:t>PyMuPDF4llm</a:t>
              </a:r>
            </a:p>
            <a:p>
              <a:pPr marL="457200" indent="-457200">
                <a:buFontTx/>
                <a:buChar char="-"/>
              </a:pPr>
              <a:r>
                <a:rPr lang="en-US" altLang="ko-KR" sz="2800">
                  <a:latin typeface="나눔스퀘어_ac" panose="020B0600000101010101" pitchFamily="50" charset="-127"/>
                  <a:ea typeface="나눔스퀘어_ac" panose="020B0600000101010101" pitchFamily="50" charset="-127"/>
                </a:rPr>
                <a:t>LlamaParser</a:t>
              </a:r>
              <a:endParaRPr lang="ko-KR" altLang="en-US" sz="2800">
                <a:latin typeface="나눔스퀘어_ac" panose="020B0600000101010101" pitchFamily="50" charset="-127"/>
                <a:ea typeface="나눔스퀘어_ac" panose="020B0600000101010101" pitchFamily="50" charset="-127"/>
              </a:endParaRPr>
            </a:p>
          </p:txBody>
        </p:sp>
      </p:grpSp>
      <p:grpSp>
        <p:nvGrpSpPr>
          <p:cNvPr id="9" name="그룹 8"/>
          <p:cNvGrpSpPr/>
          <p:nvPr/>
        </p:nvGrpSpPr>
        <p:grpSpPr>
          <a:xfrm>
            <a:off x="1219200" y="8420100"/>
            <a:ext cx="6248400" cy="1234267"/>
            <a:chOff x="1219200" y="8252633"/>
            <a:chExt cx="6248400" cy="1234267"/>
          </a:xfrm>
        </p:grpSpPr>
        <p:sp>
          <p:nvSpPr>
            <p:cNvPr id="19" name="TextBox 18"/>
            <p:cNvSpPr txBox="1"/>
            <p:nvPr/>
          </p:nvSpPr>
          <p:spPr>
            <a:xfrm>
              <a:off x="1219200" y="8252633"/>
              <a:ext cx="4546116" cy="523220"/>
            </a:xfrm>
            <a:prstGeom prst="rect">
              <a:avLst/>
            </a:prstGeom>
            <a:solidFill>
              <a:schemeClr val="bg1">
                <a:lumMod val="50000"/>
              </a:schemeClr>
            </a:solidFill>
            <a:ln>
              <a:noFill/>
            </a:ln>
          </p:spPr>
          <p:txBody>
            <a:bodyPr wrap="none" rtlCol="0">
              <a:spAutoFit/>
            </a:bodyPr>
            <a:lstStyle/>
            <a:p>
              <a:r>
                <a:rPr lang="en-US" altLang="ko-KR" sz="2800">
                  <a:solidFill>
                    <a:schemeClr val="bg1"/>
                  </a:solidFill>
                  <a:latin typeface="나눔스퀘어_ac Bold" panose="020B0600000101010101" pitchFamily="50" charset="-127"/>
                  <a:ea typeface="나눔스퀘어_ac Bold" panose="020B0600000101010101" pitchFamily="50" charset="-127"/>
                </a:rPr>
                <a:t>DL-Based PDF Exctraction</a:t>
              </a:r>
              <a:endParaRPr lang="ko-KR" altLang="en-US" sz="2800">
                <a:solidFill>
                  <a:schemeClr val="bg1"/>
                </a:solidFill>
                <a:latin typeface="나눔스퀘어_ac Bold" panose="020B0600000101010101" pitchFamily="50" charset="-127"/>
                <a:ea typeface="나눔스퀘어_ac Bold" panose="020B0600000101010101" pitchFamily="50" charset="-127"/>
              </a:endParaRPr>
            </a:p>
          </p:txBody>
        </p:sp>
        <p:sp>
          <p:nvSpPr>
            <p:cNvPr id="21" name="TextBox 20"/>
            <p:cNvSpPr txBox="1"/>
            <p:nvPr/>
          </p:nvSpPr>
          <p:spPr>
            <a:xfrm>
              <a:off x="1219200" y="8963680"/>
              <a:ext cx="6248400" cy="523220"/>
            </a:xfrm>
            <a:prstGeom prst="rect">
              <a:avLst/>
            </a:prstGeom>
            <a:noFill/>
          </p:spPr>
          <p:txBody>
            <a:bodyPr wrap="square" rtlCol="0">
              <a:spAutoFit/>
            </a:bodyPr>
            <a:lstStyle/>
            <a:p>
              <a:pPr marL="457200" indent="-457200">
                <a:buFontTx/>
                <a:buChar char="-"/>
              </a:pPr>
              <a:r>
                <a:rPr lang="en-US" altLang="ko-KR" sz="2800">
                  <a:latin typeface="나눔스퀘어_ac" panose="020B0600000101010101" pitchFamily="50" charset="-127"/>
                  <a:ea typeface="나눔스퀘어_ac" panose="020B0600000101010101" pitchFamily="50" charset="-127"/>
                </a:rPr>
                <a:t>Unstructured.pytesseract (OCR)</a:t>
              </a:r>
              <a:endParaRPr lang="ko-KR" altLang="en-US" sz="2800">
                <a:latin typeface="나눔스퀘어_ac" panose="020B0600000101010101" pitchFamily="50" charset="-127"/>
                <a:ea typeface="나눔스퀘어_ac" panose="020B0600000101010101" pitchFamily="50" charset="-127"/>
              </a:endParaRPr>
            </a:p>
          </p:txBody>
        </p:sp>
      </p:grpSp>
      <p:sp>
        <p:nvSpPr>
          <p:cNvPr id="13" name="왼쪽 중괄호 12"/>
          <p:cNvSpPr/>
          <p:nvPr/>
        </p:nvSpPr>
        <p:spPr>
          <a:xfrm>
            <a:off x="7620000" y="3190516"/>
            <a:ext cx="1828800" cy="6219869"/>
          </a:xfrm>
          <a:prstGeom prst="leftBrace">
            <a:avLst>
              <a:gd name="adj1" fmla="val 32551"/>
              <a:gd name="adj2" fmla="val 5222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직사각형 27"/>
          <p:cNvSpPr/>
          <p:nvPr/>
        </p:nvSpPr>
        <p:spPr>
          <a:xfrm>
            <a:off x="10121193" y="3154464"/>
            <a:ext cx="6676136" cy="759952"/>
          </a:xfrm>
          <a:prstGeom prst="rect">
            <a:avLst/>
          </a:prstGeom>
        </p:spPr>
        <p:txBody>
          <a:bodyPr wrap="square">
            <a:spAutoFit/>
          </a:bodyPr>
          <a:lstStyle/>
          <a:p>
            <a:pPr algn="ctr">
              <a:lnSpc>
                <a:spcPct val="150000"/>
              </a:lnSpc>
            </a:pPr>
            <a:r>
              <a:rPr lang="en-US" altLang="ko-KR" sz="3200">
                <a:latin typeface="나눔스퀘어_ac Bold" panose="020B0600000101010101" pitchFamily="50" charset="-127"/>
                <a:ea typeface="나눔스퀘어_ac Bold" panose="020B0600000101010101" pitchFamily="50" charset="-127"/>
              </a:rPr>
              <a:t>Why Markdown?</a:t>
            </a:r>
          </a:p>
        </p:txBody>
      </p:sp>
      <p:pic>
        <p:nvPicPr>
          <p:cNvPr id="20482" name="Picture 2" descr="Auto-format Markdown tables | QOwnNot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1174" y="4152900"/>
            <a:ext cx="7496175" cy="340995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9" name="직사각형 28"/>
          <p:cNvSpPr/>
          <p:nvPr/>
        </p:nvSpPr>
        <p:spPr>
          <a:xfrm>
            <a:off x="9297263" y="7829371"/>
            <a:ext cx="8323997" cy="1200329"/>
          </a:xfrm>
          <a:prstGeom prst="rect">
            <a:avLst/>
          </a:prstGeom>
        </p:spPr>
        <p:txBody>
          <a:bodyPr wrap="square">
            <a:spAutoFit/>
          </a:bodyPr>
          <a:lstStyle/>
          <a:p>
            <a:pPr algn="ctr">
              <a:lnSpc>
                <a:spcPct val="150000"/>
              </a:lnSpc>
            </a:pPr>
            <a:r>
              <a:rPr lang="en-US" altLang="ko-KR" sz="2400">
                <a:latin typeface="나눔스퀘어_ac" panose="020B0600000101010101" pitchFamily="50" charset="-127"/>
                <a:ea typeface="나눔스퀘어_ac" panose="020B0600000101010101" pitchFamily="50" charset="-127"/>
              </a:rPr>
              <a:t>Markdown format can keep the structure of table data</a:t>
            </a:r>
          </a:p>
          <a:p>
            <a:pPr algn="ctr">
              <a:lnSpc>
                <a:spcPct val="150000"/>
              </a:lnSpc>
            </a:pPr>
            <a:r>
              <a:rPr lang="en-US" altLang="ko-KR" sz="2400">
                <a:latin typeface="나눔스퀘어_ac" panose="020B0600000101010101" pitchFamily="50" charset="-127"/>
                <a:ea typeface="나눔스퀘어_ac" panose="020B0600000101010101" pitchFamily="50" charset="-127"/>
              </a:rPr>
              <a:t>With its header, rows, and columns</a:t>
            </a:r>
          </a:p>
        </p:txBody>
      </p:sp>
    </p:spTree>
    <p:extLst>
      <p:ext uri="{BB962C8B-B14F-4D97-AF65-F5344CB8AC3E}">
        <p14:creationId xmlns:p14="http://schemas.microsoft.com/office/powerpoint/2010/main" val="4161073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rot="5400000">
            <a:off x="5092700" y="5245100"/>
            <a:ext cx="8089900" cy="25400"/>
          </a:xfrm>
          <a:prstGeom prst="rect">
            <a:avLst/>
          </a:prstGeom>
        </p:spPr>
      </p:pic>
      <p:pic>
        <p:nvPicPr>
          <p:cNvPr id="4" name="Picture 4"/>
          <p:cNvPicPr>
            <a:picLocks noChangeAspect="1"/>
          </p:cNvPicPr>
          <p:nvPr/>
        </p:nvPicPr>
        <p:blipFill>
          <a:blip r:embed="rId3"/>
          <a:stretch>
            <a:fillRect/>
          </a:stretch>
        </p:blipFill>
        <p:spPr>
          <a:xfrm rot="10800000">
            <a:off x="647700" y="9283700"/>
            <a:ext cx="17030700" cy="25400"/>
          </a:xfrm>
          <a:prstGeom prst="rect">
            <a:avLst/>
          </a:prstGeom>
        </p:spPr>
      </p:pic>
      <p:pic>
        <p:nvPicPr>
          <p:cNvPr id="7" name="Picture 7"/>
          <p:cNvPicPr>
            <a:picLocks noChangeAspect="1"/>
          </p:cNvPicPr>
          <p:nvPr/>
        </p:nvPicPr>
        <p:blipFill>
          <a:blip r:embed="rId4"/>
          <a:stretch>
            <a:fillRect/>
          </a:stretch>
        </p:blipFill>
        <p:spPr>
          <a:xfrm>
            <a:off x="63500" y="1193800"/>
            <a:ext cx="18402300" cy="25400"/>
          </a:xfrm>
          <a:prstGeom prst="rect">
            <a:avLst/>
          </a:prstGeom>
        </p:spPr>
      </p:pic>
      <p:pic>
        <p:nvPicPr>
          <p:cNvPr id="8" name="Picture 8"/>
          <p:cNvPicPr>
            <a:picLocks noChangeAspect="1"/>
          </p:cNvPicPr>
          <p:nvPr/>
        </p:nvPicPr>
        <p:blipFill>
          <a:blip r:embed="rId5"/>
          <a:stretch>
            <a:fillRect/>
          </a:stretch>
        </p:blipFill>
        <p:spPr>
          <a:xfrm>
            <a:off x="-812800" y="666750"/>
            <a:ext cx="7975600" cy="1130300"/>
          </a:xfrm>
          <a:prstGeom prst="rect">
            <a:avLst/>
          </a:prstGeom>
        </p:spPr>
      </p:pic>
      <p:pic>
        <p:nvPicPr>
          <p:cNvPr id="9" name="Picture 9"/>
          <p:cNvPicPr>
            <a:picLocks noChangeAspect="1"/>
          </p:cNvPicPr>
          <p:nvPr/>
        </p:nvPicPr>
        <p:blipFill>
          <a:blip r:embed="rId6"/>
          <a:stretch>
            <a:fillRect/>
          </a:stretch>
        </p:blipFill>
        <p:spPr>
          <a:xfrm rot="-13500000">
            <a:off x="5994400" y="774700"/>
            <a:ext cx="838200" cy="838200"/>
          </a:xfrm>
          <a:prstGeom prst="rect">
            <a:avLst/>
          </a:prstGeom>
        </p:spPr>
      </p:pic>
      <p:grpSp>
        <p:nvGrpSpPr>
          <p:cNvPr id="75" name="그룹 74"/>
          <p:cNvGrpSpPr/>
          <p:nvPr/>
        </p:nvGrpSpPr>
        <p:grpSpPr>
          <a:xfrm>
            <a:off x="2971165" y="8940800"/>
            <a:ext cx="3582670" cy="698500"/>
            <a:chOff x="2971165" y="8940800"/>
            <a:chExt cx="3582670" cy="698500"/>
          </a:xfrm>
        </p:grpSpPr>
        <p:pic>
          <p:nvPicPr>
            <p:cNvPr id="6" name="Picture 6"/>
            <p:cNvPicPr>
              <a:picLocks noChangeAspect="1"/>
            </p:cNvPicPr>
            <p:nvPr/>
          </p:nvPicPr>
          <p:blipFill>
            <a:blip r:embed="rId7"/>
            <a:stretch>
              <a:fillRect/>
            </a:stretch>
          </p:blipFill>
          <p:spPr>
            <a:xfrm>
              <a:off x="2971165" y="8940800"/>
              <a:ext cx="3582670" cy="698500"/>
            </a:xfrm>
            <a:prstGeom prst="rect">
              <a:avLst/>
            </a:prstGeom>
          </p:spPr>
        </p:pic>
        <p:sp>
          <p:nvSpPr>
            <p:cNvPr id="14" name="TextBox 14"/>
            <p:cNvSpPr txBox="1"/>
            <p:nvPr/>
          </p:nvSpPr>
          <p:spPr>
            <a:xfrm>
              <a:off x="3035300" y="9004300"/>
              <a:ext cx="3441700" cy="571500"/>
            </a:xfrm>
            <a:prstGeom prst="rect">
              <a:avLst/>
            </a:prstGeom>
          </p:spPr>
          <p:txBody>
            <a:bodyPr lIns="0" tIns="0" rIns="0" bIns="0" rtlCol="0" anchor="t"/>
            <a:lstStyle/>
            <a:p>
              <a:pPr lvl="0" algn="ctr">
                <a:lnSpc>
                  <a:spcPct val="116199"/>
                </a:lnSpc>
              </a:pPr>
              <a:r>
                <a:rPr lang="en-US" altLang="ko-KR" sz="2800" b="0" i="0" u="none" strike="noStrike">
                  <a:solidFill>
                    <a:srgbClr val="FFFFFF"/>
                  </a:solidFill>
                  <a:latin typeface="나눔스퀘어_ac Bold" panose="020B0600000101010101" pitchFamily="50" charset="-127"/>
                  <a:ea typeface="나눔스퀘어_ac Bold" panose="020B0600000101010101" pitchFamily="50" charset="-127"/>
                </a:rPr>
                <a:t>Problem situation 1</a:t>
              </a:r>
              <a:endParaRPr lang="ko-KR" sz="2800" b="0" i="0" u="none" strike="noStrike">
                <a:solidFill>
                  <a:srgbClr val="FFFFFF"/>
                </a:solidFill>
                <a:latin typeface="나눔스퀘어_ac Bold" panose="020B0600000101010101" pitchFamily="50" charset="-127"/>
                <a:ea typeface="나눔스퀘어_ac Bold" panose="020B0600000101010101" pitchFamily="50" charset="-127"/>
              </a:endParaRPr>
            </a:p>
          </p:txBody>
        </p:sp>
      </p:grpSp>
      <p:sp>
        <p:nvSpPr>
          <p:cNvPr id="16" name="TextBox 16"/>
          <p:cNvSpPr txBox="1"/>
          <p:nvPr/>
        </p:nvSpPr>
        <p:spPr>
          <a:xfrm>
            <a:off x="241935" y="901700"/>
            <a:ext cx="6311900" cy="736600"/>
          </a:xfrm>
          <a:prstGeom prst="rect">
            <a:avLst/>
          </a:prstGeom>
        </p:spPr>
        <p:txBody>
          <a:bodyPr lIns="0" tIns="0" rIns="0" bIns="0" rtlCol="0" anchor="t"/>
          <a:lstStyle/>
          <a:p>
            <a:pPr lvl="0" algn="l">
              <a:lnSpc>
                <a:spcPct val="116199"/>
              </a:lnSpc>
            </a:pPr>
            <a:r>
              <a:rPr lang="en-US" altLang="ko-KR" sz="3600">
                <a:solidFill>
                  <a:srgbClr val="000000"/>
                </a:solidFill>
                <a:latin typeface="나눔스퀘어_ac Bold" panose="020B0600000101010101" pitchFamily="50" charset="-127"/>
                <a:ea typeface="나눔스퀘어_ac Bold" panose="020B0600000101010101" pitchFamily="50" charset="-127"/>
              </a:rPr>
              <a:t>Why Perfect StudyMate?</a:t>
            </a:r>
            <a:endParaRPr lang="ko-KR" sz="3600" b="0" i="0" u="none" strike="noStrike">
              <a:solidFill>
                <a:srgbClr val="000000"/>
              </a:solidFill>
              <a:latin typeface="나눔스퀘어_ac Bold" panose="020B0600000101010101" pitchFamily="50" charset="-127"/>
              <a:ea typeface="나눔스퀘어_ac Bold" panose="020B0600000101010101" pitchFamily="50" charset="-127"/>
            </a:endParaRPr>
          </a:p>
        </p:txBody>
      </p:sp>
      <p:grpSp>
        <p:nvGrpSpPr>
          <p:cNvPr id="33" name="그룹 32"/>
          <p:cNvGrpSpPr/>
          <p:nvPr/>
        </p:nvGrpSpPr>
        <p:grpSpPr>
          <a:xfrm>
            <a:off x="10276941" y="2618066"/>
            <a:ext cx="6743700" cy="1689100"/>
            <a:chOff x="10210800" y="2082800"/>
            <a:chExt cx="6743700" cy="1689100"/>
          </a:xfrm>
        </p:grpSpPr>
        <p:pic>
          <p:nvPicPr>
            <p:cNvPr id="11" name="Picture 11"/>
            <p:cNvPicPr>
              <a:picLocks noChangeAspect="1"/>
            </p:cNvPicPr>
            <p:nvPr/>
          </p:nvPicPr>
          <p:blipFill>
            <a:blip r:embed="rId8"/>
            <a:stretch>
              <a:fillRect/>
            </a:stretch>
          </p:blipFill>
          <p:spPr>
            <a:xfrm>
              <a:off x="10248900" y="2082800"/>
              <a:ext cx="6642100" cy="1689100"/>
            </a:xfrm>
            <a:prstGeom prst="rect">
              <a:avLst/>
            </a:prstGeom>
          </p:spPr>
        </p:pic>
        <p:grpSp>
          <p:nvGrpSpPr>
            <p:cNvPr id="32" name="그룹 31"/>
            <p:cNvGrpSpPr/>
            <p:nvPr/>
          </p:nvGrpSpPr>
          <p:grpSpPr>
            <a:xfrm>
              <a:off x="10210800" y="2141868"/>
              <a:ext cx="6743700" cy="1439532"/>
              <a:chOff x="10210800" y="2141868"/>
              <a:chExt cx="6743700" cy="1439532"/>
            </a:xfrm>
          </p:grpSpPr>
          <p:sp>
            <p:nvSpPr>
              <p:cNvPr id="21" name="TextBox 21"/>
              <p:cNvSpPr txBox="1"/>
              <p:nvPr/>
            </p:nvSpPr>
            <p:spPr>
              <a:xfrm>
                <a:off x="10210800" y="2141868"/>
                <a:ext cx="6743700" cy="622300"/>
              </a:xfrm>
              <a:prstGeom prst="rect">
                <a:avLst/>
              </a:prstGeom>
            </p:spPr>
            <p:txBody>
              <a:bodyPr lIns="0" tIns="0" rIns="0" bIns="0" rtlCol="0" anchor="t"/>
              <a:lstStyle/>
              <a:p>
                <a:pPr lvl="0" algn="ctr">
                  <a:lnSpc>
                    <a:spcPct val="146079"/>
                  </a:lnSpc>
                </a:pPr>
                <a:r>
                  <a:rPr lang="en-US" altLang="ko-KR" sz="3500" b="0" i="0" u="none" strike="noStrike">
                    <a:solidFill>
                      <a:srgbClr val="000000"/>
                    </a:solidFill>
                    <a:latin typeface="나눔스퀘어_ac Bold" panose="020B0600000101010101" pitchFamily="50" charset="-127"/>
                    <a:ea typeface="나눔스퀘어_ac Bold" panose="020B0600000101010101" pitchFamily="50" charset="-127"/>
                  </a:rPr>
                  <a:t>General Answers</a:t>
                </a:r>
                <a:endParaRPr lang="ko-KR" sz="35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22" name="TextBox 22"/>
              <p:cNvSpPr txBox="1"/>
              <p:nvPr/>
            </p:nvSpPr>
            <p:spPr>
              <a:xfrm>
                <a:off x="10223500" y="2857500"/>
                <a:ext cx="6705600" cy="723900"/>
              </a:xfrm>
              <a:prstGeom prst="rect">
                <a:avLst/>
              </a:prstGeom>
            </p:spPr>
            <p:txBody>
              <a:bodyPr lIns="0" tIns="0" rIns="0" bIns="0" rtlCol="0" anchor="t"/>
              <a:lstStyle/>
              <a:p>
                <a:pPr lvl="0" algn="ctr">
                  <a:lnSpc>
                    <a:spcPct val="118689"/>
                  </a:lnSpc>
                </a:pPr>
                <a:r>
                  <a:rPr lang="en-US" altLang="ko-KR" b="0" i="0" u="none" strike="noStrike">
                    <a:solidFill>
                      <a:srgbClr val="000000"/>
                    </a:solidFill>
                    <a:latin typeface="나눔스퀘어_ac" panose="020B0600000101010101" pitchFamily="50" charset="-127"/>
                    <a:ea typeface="나눔스퀘어_ac" panose="020B0600000101010101" pitchFamily="50" charset="-127"/>
                  </a:rPr>
                  <a:t>ChatGPT generate answers which is not based on student’s lecture sources. It just generates general level answers.</a:t>
                </a:r>
                <a:endParaRPr lang="en-US" b="0" i="0" u="none" strike="noStrike">
                  <a:solidFill>
                    <a:srgbClr val="000000"/>
                  </a:solidFill>
                  <a:latin typeface="나눔스퀘어_ac" panose="020B0600000101010101" pitchFamily="50" charset="-127"/>
                  <a:ea typeface="나눔스퀘어_ac" panose="020B0600000101010101" pitchFamily="50" charset="-127"/>
                </a:endParaRPr>
              </a:p>
            </p:txBody>
          </p:sp>
        </p:grpSp>
      </p:grpSp>
      <p:pic>
        <p:nvPicPr>
          <p:cNvPr id="1026" name="Picture 2" descr="トイレで勉強をする人のイラスト（男性）"/>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500" y="208915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8" name="모서리가 둥근 사각형 설명선 27"/>
          <p:cNvSpPr/>
          <p:nvPr/>
        </p:nvSpPr>
        <p:spPr>
          <a:xfrm>
            <a:off x="3311525" y="2540000"/>
            <a:ext cx="5283200" cy="2298700"/>
          </a:xfrm>
          <a:prstGeom prst="wedgeRoundRectCallout">
            <a:avLst>
              <a:gd name="adj1" fmla="val -60873"/>
              <a:gd name="adj2" fmla="val 43753"/>
              <a:gd name="adj3" fmla="val 16667"/>
            </a:avLst>
          </a:prstGeom>
          <a:solidFill>
            <a:srgbClr val="F3F3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p:cNvSpPr/>
          <p:nvPr/>
        </p:nvSpPr>
        <p:spPr>
          <a:xfrm>
            <a:off x="4025546" y="2996852"/>
            <a:ext cx="3855158" cy="1384995"/>
          </a:xfrm>
          <a:prstGeom prst="rect">
            <a:avLst/>
          </a:prstGeom>
        </p:spPr>
        <p:txBody>
          <a:bodyPr wrap="none">
            <a:spAutoFit/>
          </a:bodyPr>
          <a:lstStyle/>
          <a:p>
            <a:pPr algn="ctr"/>
            <a:r>
              <a:rPr lang="en-US" altLang="ko-KR" sz="2800">
                <a:solidFill>
                  <a:srgbClr val="000000"/>
                </a:solidFill>
                <a:latin typeface="나눔스퀘어_ac Bold" panose="020B0600000101010101" pitchFamily="50" charset="-127"/>
                <a:ea typeface="나눔스퀘어_ac Bold" panose="020B0600000101010101" pitchFamily="50" charset="-127"/>
              </a:rPr>
              <a:t>Where is the content</a:t>
            </a:r>
          </a:p>
          <a:p>
            <a:pPr algn="ctr"/>
            <a:r>
              <a:rPr lang="en-US" altLang="ko-KR" sz="2800">
                <a:solidFill>
                  <a:srgbClr val="000000"/>
                </a:solidFill>
                <a:latin typeface="나눔스퀘어_ac Bold" panose="020B0600000101010101" pitchFamily="50" charset="-127"/>
                <a:ea typeface="나눔스퀘어_ac Bold" panose="020B0600000101010101" pitchFamily="50" charset="-127"/>
              </a:rPr>
              <a:t>I'm looking for in this</a:t>
            </a:r>
          </a:p>
          <a:p>
            <a:pPr algn="ctr"/>
            <a:r>
              <a:rPr lang="en-US" altLang="ko-KR" sz="2800">
                <a:solidFill>
                  <a:srgbClr val="000000"/>
                </a:solidFill>
                <a:latin typeface="나눔스퀘어_ac Bold" panose="020B0600000101010101" pitchFamily="50" charset="-127"/>
                <a:ea typeface="나눔스퀘어_ac Bold" panose="020B0600000101010101" pitchFamily="50" charset="-127"/>
              </a:rPr>
              <a:t>super thick textbook?</a:t>
            </a:r>
            <a:endParaRPr lang="ko-KR" altLang="en-US" sz="2800">
              <a:latin typeface="나눔스퀘어_ac Bold" panose="020B0600000101010101" pitchFamily="50" charset="-127"/>
              <a:ea typeface="나눔스퀘어_ac Bold" panose="020B0600000101010101" pitchFamily="50" charset="-127"/>
            </a:endParaRPr>
          </a:p>
        </p:txBody>
      </p:sp>
      <p:sp>
        <p:nvSpPr>
          <p:cNvPr id="31" name="직사각형 30"/>
          <p:cNvSpPr/>
          <p:nvPr/>
        </p:nvSpPr>
        <p:spPr>
          <a:xfrm>
            <a:off x="101600" y="6235353"/>
            <a:ext cx="9061450" cy="1969193"/>
          </a:xfrm>
          <a:prstGeom prst="rect">
            <a:avLst/>
          </a:prstGeom>
        </p:spPr>
        <p:txBody>
          <a:bodyPr wrap="square">
            <a:spAutoFit/>
          </a:bodyPr>
          <a:lstStyle/>
          <a:p>
            <a:pPr algn="ctr">
              <a:lnSpc>
                <a:spcPct val="150000"/>
              </a:lnSpc>
            </a:pPr>
            <a:r>
              <a:rPr lang="ko-KR" altLang="en-US" sz="2800">
                <a:latin typeface="나눔스퀘어_ac" panose="020B0600000101010101" pitchFamily="50" charset="-127"/>
                <a:ea typeface="나눔스퀘어_ac" panose="020B0600000101010101" pitchFamily="50" charset="-127"/>
              </a:rPr>
              <a:t>Many students feel uncomfortable with</a:t>
            </a:r>
            <a:endParaRPr lang="en-US" altLang="ko-KR" sz="2800">
              <a:latin typeface="나눔스퀘어_ac" panose="020B0600000101010101" pitchFamily="50" charset="-127"/>
              <a:ea typeface="나눔스퀘어_ac" panose="020B0600000101010101" pitchFamily="50" charset="-127"/>
            </a:endParaRPr>
          </a:p>
          <a:p>
            <a:pPr algn="ctr">
              <a:lnSpc>
                <a:spcPct val="150000"/>
              </a:lnSpc>
            </a:pPr>
            <a:r>
              <a:rPr lang="ko-KR" altLang="en-US" sz="2800">
                <a:latin typeface="나눔스퀘어_ac" panose="020B0600000101010101" pitchFamily="50" charset="-127"/>
                <a:ea typeface="나눔스퀘어_ac" panose="020B0600000101010101" pitchFamily="50" charset="-127"/>
              </a:rPr>
              <a:t>the textbook-centered </a:t>
            </a:r>
            <a:r>
              <a:rPr lang="en-US" altLang="ko-KR" sz="2800">
                <a:latin typeface="나눔스퀘어_ac" panose="020B0600000101010101" pitchFamily="50" charset="-127"/>
                <a:ea typeface="나눔스퀘어_ac" panose="020B0600000101010101" pitchFamily="50" charset="-127"/>
              </a:rPr>
              <a:t>study</a:t>
            </a:r>
            <a:r>
              <a:rPr lang="ko-KR" altLang="en-US" sz="2800">
                <a:latin typeface="나눔스퀘어_ac" panose="020B0600000101010101" pitchFamily="50" charset="-127"/>
                <a:ea typeface="나눔스퀘어_ac" panose="020B0600000101010101" pitchFamily="50" charset="-127"/>
              </a:rPr>
              <a:t> and</a:t>
            </a:r>
            <a:endParaRPr lang="en-US" altLang="ko-KR" sz="2800">
              <a:latin typeface="나눔스퀘어_ac" panose="020B0600000101010101" pitchFamily="50" charset="-127"/>
              <a:ea typeface="나눔스퀘어_ac" panose="020B0600000101010101" pitchFamily="50" charset="-127"/>
            </a:endParaRPr>
          </a:p>
          <a:p>
            <a:pPr algn="ctr">
              <a:lnSpc>
                <a:spcPct val="150000"/>
              </a:lnSpc>
            </a:pPr>
            <a:r>
              <a:rPr lang="ko-KR" altLang="en-US" sz="2800">
                <a:latin typeface="나눔스퀘어_ac" panose="020B0600000101010101" pitchFamily="50" charset="-127"/>
                <a:ea typeface="나눔스퀘어_ac" panose="020B0600000101010101" pitchFamily="50" charset="-127"/>
              </a:rPr>
              <a:t>use </a:t>
            </a:r>
            <a:r>
              <a:rPr lang="ko-KR" altLang="en-US" sz="2800">
                <a:latin typeface="나눔스퀘어_ac Bold" panose="020B0600000101010101" pitchFamily="50" charset="-127"/>
                <a:ea typeface="나눔스퀘어_ac Bold" panose="020B0600000101010101" pitchFamily="50" charset="-127"/>
              </a:rPr>
              <a:t>ChatGPT</a:t>
            </a:r>
            <a:r>
              <a:rPr lang="ko-KR" altLang="en-US" sz="2800">
                <a:latin typeface="나눔스퀘어_ac" panose="020B0600000101010101" pitchFamily="50" charset="-127"/>
                <a:ea typeface="나눔스퀘어_ac" panose="020B0600000101010101" pitchFamily="50" charset="-127"/>
              </a:rPr>
              <a:t> a lot as a tool for learning.</a:t>
            </a:r>
          </a:p>
        </p:txBody>
      </p:sp>
      <p:grpSp>
        <p:nvGrpSpPr>
          <p:cNvPr id="62" name="그룹 61"/>
          <p:cNvGrpSpPr/>
          <p:nvPr/>
        </p:nvGrpSpPr>
        <p:grpSpPr>
          <a:xfrm>
            <a:off x="10276941" y="4585633"/>
            <a:ext cx="6743700" cy="1816100"/>
            <a:chOff x="10259041" y="3924300"/>
            <a:chExt cx="6743700" cy="1816100"/>
          </a:xfrm>
        </p:grpSpPr>
        <p:pic>
          <p:nvPicPr>
            <p:cNvPr id="63" name="Picture 12"/>
            <p:cNvPicPr>
              <a:picLocks noChangeAspect="1"/>
            </p:cNvPicPr>
            <p:nvPr/>
          </p:nvPicPr>
          <p:blipFill>
            <a:blip r:embed="rId10"/>
            <a:stretch>
              <a:fillRect/>
            </a:stretch>
          </p:blipFill>
          <p:spPr>
            <a:xfrm>
              <a:off x="10259041" y="3924300"/>
              <a:ext cx="6642100" cy="1816100"/>
            </a:xfrm>
            <a:prstGeom prst="rect">
              <a:avLst/>
            </a:prstGeom>
          </p:spPr>
        </p:pic>
        <p:grpSp>
          <p:nvGrpSpPr>
            <p:cNvPr id="64" name="그룹 63"/>
            <p:cNvGrpSpPr/>
            <p:nvPr/>
          </p:nvGrpSpPr>
          <p:grpSpPr>
            <a:xfrm>
              <a:off x="10259041" y="4004634"/>
              <a:ext cx="6743700" cy="1439532"/>
              <a:chOff x="10259041" y="4004634"/>
              <a:chExt cx="6743700" cy="1439532"/>
            </a:xfrm>
          </p:grpSpPr>
          <p:sp>
            <p:nvSpPr>
              <p:cNvPr id="65" name="TextBox 21"/>
              <p:cNvSpPr txBox="1"/>
              <p:nvPr/>
            </p:nvSpPr>
            <p:spPr>
              <a:xfrm>
                <a:off x="10259041" y="4004634"/>
                <a:ext cx="6743700" cy="622300"/>
              </a:xfrm>
              <a:prstGeom prst="rect">
                <a:avLst/>
              </a:prstGeom>
            </p:spPr>
            <p:txBody>
              <a:bodyPr lIns="0" tIns="0" rIns="0" bIns="0" rtlCol="0" anchor="t"/>
              <a:lstStyle/>
              <a:p>
                <a:pPr lvl="0" algn="ctr">
                  <a:lnSpc>
                    <a:spcPct val="146079"/>
                  </a:lnSpc>
                </a:pPr>
                <a:r>
                  <a:rPr lang="en-US" altLang="ko-KR" sz="3500" b="0" i="0" u="none" strike="noStrike">
                    <a:solidFill>
                      <a:srgbClr val="000000"/>
                    </a:solidFill>
                    <a:latin typeface="나눔스퀘어_ac Bold" panose="020B0600000101010101" pitchFamily="50" charset="-127"/>
                    <a:ea typeface="나눔스퀘어_ac Bold" panose="020B0600000101010101" pitchFamily="50" charset="-127"/>
                  </a:rPr>
                  <a:t>Prior Context Effect</a:t>
                </a:r>
                <a:endParaRPr lang="ko-KR" sz="35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66" name="TextBox 22"/>
              <p:cNvSpPr txBox="1"/>
              <p:nvPr/>
            </p:nvSpPr>
            <p:spPr>
              <a:xfrm>
                <a:off x="10271741" y="4720266"/>
                <a:ext cx="6705600" cy="723900"/>
              </a:xfrm>
              <a:prstGeom prst="rect">
                <a:avLst/>
              </a:prstGeom>
            </p:spPr>
            <p:txBody>
              <a:bodyPr lIns="0" tIns="0" rIns="0" bIns="0" rtlCol="0" anchor="t"/>
              <a:lstStyle/>
              <a:p>
                <a:pPr lvl="0" algn="ctr">
                  <a:lnSpc>
                    <a:spcPct val="118689"/>
                  </a:lnSpc>
                </a:pPr>
                <a:r>
                  <a:rPr lang="en-US" altLang="ko-KR" b="0" i="0" u="none" strike="noStrike">
                    <a:solidFill>
                      <a:srgbClr val="000000"/>
                    </a:solidFill>
                    <a:latin typeface="나눔스퀘어_ac" panose="020B0600000101010101" pitchFamily="50" charset="-127"/>
                    <a:ea typeface="나눔스퀘어_ac" panose="020B0600000101010101" pitchFamily="50" charset="-127"/>
                  </a:rPr>
                  <a:t>ChatGPT’s responses are influenced by prior conversational effect. It means it can generate wrong response.</a:t>
                </a:r>
                <a:endParaRPr lang="en-US" b="0" i="0" u="none" strike="noStrike">
                  <a:solidFill>
                    <a:srgbClr val="000000"/>
                  </a:solidFill>
                  <a:latin typeface="나눔스퀘어_ac" panose="020B0600000101010101" pitchFamily="50" charset="-127"/>
                  <a:ea typeface="나눔스퀘어_ac" panose="020B0600000101010101" pitchFamily="50" charset="-127"/>
                </a:endParaRPr>
              </a:p>
            </p:txBody>
          </p:sp>
        </p:grpSp>
      </p:grpSp>
      <p:grpSp>
        <p:nvGrpSpPr>
          <p:cNvPr id="68" name="그룹 67"/>
          <p:cNvGrpSpPr/>
          <p:nvPr/>
        </p:nvGrpSpPr>
        <p:grpSpPr>
          <a:xfrm>
            <a:off x="10276941" y="6680200"/>
            <a:ext cx="6743700" cy="1816100"/>
            <a:chOff x="10262235" y="6362700"/>
            <a:chExt cx="6743700" cy="1816100"/>
          </a:xfrm>
        </p:grpSpPr>
        <p:pic>
          <p:nvPicPr>
            <p:cNvPr id="69" name="Picture 13"/>
            <p:cNvPicPr>
              <a:picLocks noChangeAspect="1"/>
            </p:cNvPicPr>
            <p:nvPr/>
          </p:nvPicPr>
          <p:blipFill>
            <a:blip r:embed="rId11"/>
            <a:stretch>
              <a:fillRect/>
            </a:stretch>
          </p:blipFill>
          <p:spPr>
            <a:xfrm>
              <a:off x="10313035" y="6362700"/>
              <a:ext cx="6642100" cy="1816100"/>
            </a:xfrm>
            <a:prstGeom prst="rect">
              <a:avLst/>
            </a:prstGeom>
          </p:spPr>
        </p:pic>
        <p:grpSp>
          <p:nvGrpSpPr>
            <p:cNvPr id="70" name="그룹 69"/>
            <p:cNvGrpSpPr/>
            <p:nvPr/>
          </p:nvGrpSpPr>
          <p:grpSpPr>
            <a:xfrm>
              <a:off x="10262235" y="6550984"/>
              <a:ext cx="6743700" cy="1439532"/>
              <a:chOff x="10259041" y="5867400"/>
              <a:chExt cx="6743700" cy="1439532"/>
            </a:xfrm>
          </p:grpSpPr>
          <p:sp>
            <p:nvSpPr>
              <p:cNvPr id="71" name="TextBox 21"/>
              <p:cNvSpPr txBox="1"/>
              <p:nvPr/>
            </p:nvSpPr>
            <p:spPr>
              <a:xfrm>
                <a:off x="10259041" y="5867400"/>
                <a:ext cx="6743700" cy="622300"/>
              </a:xfrm>
              <a:prstGeom prst="rect">
                <a:avLst/>
              </a:prstGeom>
            </p:spPr>
            <p:txBody>
              <a:bodyPr lIns="0" tIns="0" rIns="0" bIns="0" rtlCol="0" anchor="t"/>
              <a:lstStyle/>
              <a:p>
                <a:pPr lvl="0" algn="ctr">
                  <a:lnSpc>
                    <a:spcPct val="146079"/>
                  </a:lnSpc>
                </a:pPr>
                <a:r>
                  <a:rPr lang="en-US" altLang="ko-KR" sz="3500" b="0" i="0" u="none" strike="noStrike">
                    <a:solidFill>
                      <a:srgbClr val="000000"/>
                    </a:solidFill>
                    <a:latin typeface="나눔스퀘어_ac Bold" panose="020B0600000101010101" pitchFamily="50" charset="-127"/>
                    <a:ea typeface="나눔스퀘어_ac Bold" panose="020B0600000101010101" pitchFamily="50" charset="-127"/>
                  </a:rPr>
                  <a:t>Hallucination</a:t>
                </a:r>
                <a:endParaRPr lang="ko-KR" sz="35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72" name="TextBox 22"/>
              <p:cNvSpPr txBox="1"/>
              <p:nvPr/>
            </p:nvSpPr>
            <p:spPr>
              <a:xfrm>
                <a:off x="10271741" y="6583032"/>
                <a:ext cx="6705600" cy="723900"/>
              </a:xfrm>
              <a:prstGeom prst="rect">
                <a:avLst/>
              </a:prstGeom>
            </p:spPr>
            <p:txBody>
              <a:bodyPr lIns="0" tIns="0" rIns="0" bIns="0" rtlCol="0" anchor="t"/>
              <a:lstStyle/>
              <a:p>
                <a:pPr lvl="0" algn="ctr">
                  <a:lnSpc>
                    <a:spcPct val="118689"/>
                  </a:lnSpc>
                </a:pPr>
                <a:r>
                  <a:rPr lang="en-US" altLang="ko-KR" b="0" i="0" u="none" strike="noStrike">
                    <a:solidFill>
                      <a:srgbClr val="000000"/>
                    </a:solidFill>
                    <a:latin typeface="나눔스퀘어_ac" panose="020B0600000101010101" pitchFamily="50" charset="-127"/>
                    <a:ea typeface="나눔스퀘어_ac" panose="020B0600000101010101" pitchFamily="50" charset="-127"/>
                  </a:rPr>
                  <a:t>ChatGPT sometimes generate a false response</a:t>
                </a:r>
              </a:p>
              <a:p>
                <a:pPr lvl="0" algn="ctr">
                  <a:lnSpc>
                    <a:spcPct val="118689"/>
                  </a:lnSpc>
                </a:pPr>
                <a:r>
                  <a:rPr lang="en-US" altLang="ko-KR" b="0" i="0" u="none" strike="noStrike">
                    <a:solidFill>
                      <a:srgbClr val="000000"/>
                    </a:solidFill>
                    <a:latin typeface="나눔스퀘어_ac" panose="020B0600000101010101" pitchFamily="50" charset="-127"/>
                    <a:ea typeface="나눔스퀘어_ac" panose="020B0600000101010101" pitchFamily="50" charset="-127"/>
                  </a:rPr>
                  <a:t>as it is truth.</a:t>
                </a:r>
                <a:endParaRPr lang="en-US" b="0" i="0" u="none" strike="noStrike">
                  <a:solidFill>
                    <a:srgbClr val="000000"/>
                  </a:solidFill>
                  <a:latin typeface="나눔스퀘어_ac" panose="020B0600000101010101" pitchFamily="50" charset="-127"/>
                  <a:ea typeface="나눔스퀘어_ac" panose="020B0600000101010101" pitchFamily="50" charset="-127"/>
                </a:endParaRPr>
              </a:p>
            </p:txBody>
          </p:sp>
        </p:grpSp>
      </p:grpSp>
      <p:sp>
        <p:nvSpPr>
          <p:cNvPr id="73" name="직사각형 72"/>
          <p:cNvSpPr/>
          <p:nvPr/>
        </p:nvSpPr>
        <p:spPr>
          <a:xfrm>
            <a:off x="9105366" y="1638300"/>
            <a:ext cx="9061450" cy="738664"/>
          </a:xfrm>
          <a:prstGeom prst="rect">
            <a:avLst/>
          </a:prstGeom>
        </p:spPr>
        <p:txBody>
          <a:bodyPr wrap="square">
            <a:spAutoFit/>
          </a:bodyPr>
          <a:lstStyle/>
          <a:p>
            <a:pPr algn="ctr">
              <a:lnSpc>
                <a:spcPct val="150000"/>
              </a:lnSpc>
            </a:pPr>
            <a:r>
              <a:rPr lang="en-US" altLang="ko-KR" sz="2800">
                <a:latin typeface="나눔스퀘어_ac" panose="020B0600000101010101" pitchFamily="50" charset="-127"/>
                <a:ea typeface="나눔스퀘어_ac" panose="020B0600000101010101" pitchFamily="50" charset="-127"/>
              </a:rPr>
              <a:t>But ChatGPT is…</a:t>
            </a:r>
            <a:endParaRPr lang="ko-KR" altLang="en-US" sz="2800">
              <a:latin typeface="나눔스퀘어_ac" panose="020B0600000101010101" pitchFamily="50" charset="-127"/>
              <a:ea typeface="나눔스퀘어_ac" panose="020B0600000101010101" pitchFamily="50" charset="-127"/>
            </a:endParaRPr>
          </a:p>
        </p:txBody>
      </p:sp>
      <p:grpSp>
        <p:nvGrpSpPr>
          <p:cNvPr id="77" name="그룹 76"/>
          <p:cNvGrpSpPr/>
          <p:nvPr/>
        </p:nvGrpSpPr>
        <p:grpSpPr>
          <a:xfrm>
            <a:off x="11844413" y="8940800"/>
            <a:ext cx="3582670" cy="698500"/>
            <a:chOff x="2971165" y="8940800"/>
            <a:chExt cx="3582670" cy="698500"/>
          </a:xfrm>
        </p:grpSpPr>
        <p:pic>
          <p:nvPicPr>
            <p:cNvPr id="78" name="Picture 6"/>
            <p:cNvPicPr>
              <a:picLocks noChangeAspect="1"/>
            </p:cNvPicPr>
            <p:nvPr/>
          </p:nvPicPr>
          <p:blipFill>
            <a:blip r:embed="rId7"/>
            <a:stretch>
              <a:fillRect/>
            </a:stretch>
          </p:blipFill>
          <p:spPr>
            <a:xfrm>
              <a:off x="2971165" y="8940800"/>
              <a:ext cx="3582670" cy="698500"/>
            </a:xfrm>
            <a:prstGeom prst="rect">
              <a:avLst/>
            </a:prstGeom>
          </p:spPr>
        </p:pic>
        <p:sp>
          <p:nvSpPr>
            <p:cNvPr id="79" name="TextBox 14"/>
            <p:cNvSpPr txBox="1"/>
            <p:nvPr/>
          </p:nvSpPr>
          <p:spPr>
            <a:xfrm>
              <a:off x="3035300" y="9004300"/>
              <a:ext cx="3441700" cy="571500"/>
            </a:xfrm>
            <a:prstGeom prst="rect">
              <a:avLst/>
            </a:prstGeom>
          </p:spPr>
          <p:txBody>
            <a:bodyPr lIns="0" tIns="0" rIns="0" bIns="0" rtlCol="0" anchor="t"/>
            <a:lstStyle/>
            <a:p>
              <a:pPr lvl="0" algn="ctr">
                <a:lnSpc>
                  <a:spcPct val="116199"/>
                </a:lnSpc>
              </a:pPr>
              <a:r>
                <a:rPr lang="en-US" altLang="ko-KR" sz="2800" b="0" i="0" u="none" strike="noStrike">
                  <a:solidFill>
                    <a:srgbClr val="FFFFFF"/>
                  </a:solidFill>
                  <a:latin typeface="나눔스퀘어_ac Bold" panose="020B0600000101010101" pitchFamily="50" charset="-127"/>
                  <a:ea typeface="나눔스퀘어_ac Bold" panose="020B0600000101010101" pitchFamily="50" charset="-127"/>
                </a:rPr>
                <a:t>Problem situation 2</a:t>
              </a:r>
              <a:endParaRPr lang="ko-KR" sz="2800" b="0" i="0" u="none" strike="noStrike">
                <a:solidFill>
                  <a:srgbClr val="FFFFFF"/>
                </a:solidFill>
                <a:latin typeface="나눔스퀘어_ac Bold" panose="020B0600000101010101" pitchFamily="50" charset="-127"/>
                <a:ea typeface="나눔스퀘어_ac Bold" panose="020B0600000101010101" pitchFamily="50" charset="-127"/>
              </a:endParaRPr>
            </a:p>
          </p:txBody>
        </p:sp>
      </p:grpSp>
      <p:sp>
        <p:nvSpPr>
          <p:cNvPr id="3" name="직사각형 2"/>
          <p:cNvSpPr/>
          <p:nvPr/>
        </p:nvSpPr>
        <p:spPr>
          <a:xfrm>
            <a:off x="-6350" y="-38100"/>
            <a:ext cx="18288000" cy="1066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4000">
                <a:latin typeface="나눔스퀘어_ac ExtraBold" panose="020B0600000101010101" pitchFamily="50" charset="-127"/>
                <a:ea typeface="나눔스퀘어_ac ExtraBold" panose="020B0600000101010101" pitchFamily="50" charset="-127"/>
              </a:rPr>
              <a:t>This is The Reason Why We need</a:t>
            </a:r>
          </a:p>
          <a:p>
            <a:pPr algn="ctr">
              <a:lnSpc>
                <a:spcPct val="150000"/>
              </a:lnSpc>
            </a:pPr>
            <a:r>
              <a:rPr lang="en-US" altLang="ko-KR" sz="4000">
                <a:solidFill>
                  <a:srgbClr val="FFC000"/>
                </a:solidFill>
                <a:latin typeface="나눔스퀘어_ac ExtraBold" panose="020B0600000101010101" pitchFamily="50" charset="-127"/>
                <a:ea typeface="나눔스퀘어_ac ExtraBold" panose="020B0600000101010101" pitchFamily="50" charset="-127"/>
              </a:rPr>
              <a:t>Customized</a:t>
            </a:r>
            <a:r>
              <a:rPr lang="en-US" altLang="ko-KR" sz="4000">
                <a:latin typeface="나눔스퀘어_ac ExtraBold" panose="020B0600000101010101" pitchFamily="50" charset="-127"/>
                <a:ea typeface="나눔스퀘어_ac ExtraBold" panose="020B0600000101010101" pitchFamily="50" charset="-127"/>
              </a:rPr>
              <a:t> Chatbot to support students!</a:t>
            </a:r>
            <a:endParaRPr lang="ko-KR" altLang="en-US" sz="4000">
              <a:latin typeface="나눔스퀘어_ac ExtraBold" panose="020B0600000101010101" pitchFamily="50" charset="-127"/>
              <a:ea typeface="나눔스퀘어_ac ExtraBold" panose="020B0600000101010101" pitchFamily="50" charset="-127"/>
            </a:endParaRPr>
          </a:p>
        </p:txBody>
      </p:sp>
    </p:spTree>
    <p:extLst>
      <p:ext uri="{BB962C8B-B14F-4D97-AF65-F5344CB8AC3E}">
        <p14:creationId xmlns:p14="http://schemas.microsoft.com/office/powerpoint/2010/main" val="3505781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tretch>
            <a:fillRect/>
          </a:stretch>
        </p:blipFill>
        <p:spPr>
          <a:xfrm>
            <a:off x="63500" y="1193800"/>
            <a:ext cx="18402300" cy="25400"/>
          </a:xfrm>
          <a:prstGeom prst="rect">
            <a:avLst/>
          </a:prstGeom>
        </p:spPr>
      </p:pic>
      <p:pic>
        <p:nvPicPr>
          <p:cNvPr id="26" name="Picture 8"/>
          <p:cNvPicPr>
            <a:picLocks noChangeAspect="1"/>
          </p:cNvPicPr>
          <p:nvPr/>
        </p:nvPicPr>
        <p:blipFill>
          <a:blip r:embed="rId3"/>
          <a:stretch>
            <a:fillRect/>
          </a:stretch>
        </p:blipFill>
        <p:spPr>
          <a:xfrm>
            <a:off x="-812800" y="666750"/>
            <a:ext cx="7975600" cy="1130300"/>
          </a:xfrm>
          <a:prstGeom prst="rect">
            <a:avLst/>
          </a:prstGeom>
        </p:spPr>
      </p:pic>
      <p:pic>
        <p:nvPicPr>
          <p:cNvPr id="5" name="Picture 5"/>
          <p:cNvPicPr>
            <a:picLocks noChangeAspect="1"/>
          </p:cNvPicPr>
          <p:nvPr/>
        </p:nvPicPr>
        <p:blipFill>
          <a:blip r:embed="rId4"/>
          <a:stretch>
            <a:fillRect/>
          </a:stretch>
        </p:blipFill>
        <p:spPr>
          <a:xfrm rot="-13500000">
            <a:off x="5994400" y="774700"/>
            <a:ext cx="838200" cy="838200"/>
          </a:xfrm>
          <a:prstGeom prst="rect">
            <a:avLst/>
          </a:prstGeom>
        </p:spPr>
      </p:pic>
      <p:sp>
        <p:nvSpPr>
          <p:cNvPr id="27" name="TextBox 16"/>
          <p:cNvSpPr txBox="1"/>
          <p:nvPr/>
        </p:nvSpPr>
        <p:spPr>
          <a:xfrm>
            <a:off x="-76200" y="876300"/>
            <a:ext cx="6311900" cy="736600"/>
          </a:xfrm>
          <a:prstGeom prst="rect">
            <a:avLst/>
          </a:prstGeom>
        </p:spPr>
        <p:txBody>
          <a:bodyPr lIns="0" tIns="0" rIns="0" bIns="0" rtlCol="0" anchor="t"/>
          <a:lstStyle/>
          <a:p>
            <a:pPr lvl="0" algn="ctr">
              <a:lnSpc>
                <a:spcPct val="116199"/>
              </a:lnSpc>
            </a:pPr>
            <a:r>
              <a:rPr lang="en-US" altLang="ko-KR" sz="4000">
                <a:solidFill>
                  <a:srgbClr val="000000"/>
                </a:solidFill>
                <a:latin typeface="나눔스퀘어_ac Bold" panose="020B0600000101010101" pitchFamily="50" charset="-127"/>
                <a:ea typeface="나눔스퀘어_ac Bold" panose="020B0600000101010101" pitchFamily="50" charset="-127"/>
              </a:rPr>
              <a:t>Challenges</a:t>
            </a:r>
            <a:endParaRPr lang="ko-KR" sz="40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44" name="직사각형 43"/>
          <p:cNvSpPr/>
          <p:nvPr/>
        </p:nvSpPr>
        <p:spPr>
          <a:xfrm>
            <a:off x="1143000" y="1943100"/>
            <a:ext cx="10134600" cy="830997"/>
          </a:xfrm>
          <a:prstGeom prst="rect">
            <a:avLst/>
          </a:prstGeom>
        </p:spPr>
        <p:txBody>
          <a:bodyPr wrap="square">
            <a:spAutoFit/>
          </a:bodyPr>
          <a:lstStyle/>
          <a:p>
            <a:pPr>
              <a:lnSpc>
                <a:spcPct val="150000"/>
              </a:lnSpc>
            </a:pPr>
            <a:r>
              <a:rPr lang="en-US" altLang="ko-KR" sz="3200">
                <a:latin typeface="나눔스퀘어_ac Bold" panose="020B0600000101010101" pitchFamily="50" charset="-127"/>
                <a:ea typeface="나눔스퀘어_ac Bold" panose="020B0600000101010101" pitchFamily="50" charset="-127"/>
              </a:rPr>
              <a:t>Testing Various Kinds of PDF Loaders | LlamaParser</a:t>
            </a:r>
            <a:endParaRPr lang="ko-KR" altLang="en-US" sz="3200">
              <a:latin typeface="나눔스퀘어_ac Bold" panose="020B0600000101010101" pitchFamily="50" charset="-127"/>
              <a:ea typeface="나눔스퀘어_ac Bold" panose="020B0600000101010101" pitchFamily="50" charset="-127"/>
            </a:endParaRPr>
          </a:p>
        </p:txBody>
      </p:sp>
      <p:sp>
        <p:nvSpPr>
          <p:cNvPr id="46" name="직사각형 45"/>
          <p:cNvSpPr/>
          <p:nvPr/>
        </p:nvSpPr>
        <p:spPr>
          <a:xfrm>
            <a:off x="923544" y="2085639"/>
            <a:ext cx="108000" cy="659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5"/>
          <a:stretch>
            <a:fillRect/>
          </a:stretch>
        </p:blipFill>
        <p:spPr>
          <a:xfrm>
            <a:off x="1112293" y="3238500"/>
            <a:ext cx="8650465" cy="2362200"/>
          </a:xfrm>
          <a:prstGeom prst="rect">
            <a:avLst/>
          </a:prstGeom>
          <a:ln>
            <a:solidFill>
              <a:schemeClr val="tx1"/>
            </a:solidFill>
          </a:ln>
        </p:spPr>
      </p:pic>
      <p:sp>
        <p:nvSpPr>
          <p:cNvPr id="8" name="직사각형 7"/>
          <p:cNvSpPr/>
          <p:nvPr/>
        </p:nvSpPr>
        <p:spPr>
          <a:xfrm>
            <a:off x="4800600" y="3695700"/>
            <a:ext cx="4800600" cy="762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p:cNvPicPr>
            <a:picLocks noChangeAspect="1"/>
          </p:cNvPicPr>
          <p:nvPr/>
        </p:nvPicPr>
        <p:blipFill>
          <a:blip r:embed="rId6"/>
          <a:stretch>
            <a:fillRect/>
          </a:stretch>
        </p:blipFill>
        <p:spPr>
          <a:xfrm>
            <a:off x="10076099" y="3238500"/>
            <a:ext cx="11055547" cy="4546439"/>
          </a:xfrm>
          <a:prstGeom prst="rect">
            <a:avLst/>
          </a:prstGeom>
        </p:spPr>
      </p:pic>
      <p:sp>
        <p:nvSpPr>
          <p:cNvPr id="31" name="직사각형 30"/>
          <p:cNvSpPr/>
          <p:nvPr/>
        </p:nvSpPr>
        <p:spPr>
          <a:xfrm>
            <a:off x="10972800" y="3390900"/>
            <a:ext cx="1828800" cy="381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p:cNvSpPr/>
          <p:nvPr/>
        </p:nvSpPr>
        <p:spPr>
          <a:xfrm>
            <a:off x="1209263" y="5841821"/>
            <a:ext cx="8456523" cy="1200329"/>
          </a:xfrm>
          <a:prstGeom prst="rect">
            <a:avLst/>
          </a:prstGeom>
        </p:spPr>
        <p:txBody>
          <a:bodyPr wrap="square">
            <a:spAutoFit/>
          </a:bodyPr>
          <a:lstStyle/>
          <a:p>
            <a:pPr algn="ctr">
              <a:lnSpc>
                <a:spcPct val="150000"/>
              </a:lnSpc>
            </a:pPr>
            <a:r>
              <a:rPr lang="en-US" altLang="ko-KR" sz="2400">
                <a:latin typeface="나눔스퀘어_ac Bold" panose="020B0600000101010101" pitchFamily="50" charset="-127"/>
                <a:ea typeface="나눔스퀘어_ac Bold" panose="020B0600000101010101" pitchFamily="50" charset="-127"/>
              </a:rPr>
              <a:t>▲ </a:t>
            </a:r>
            <a:r>
              <a:rPr lang="en-US" altLang="ko-KR" sz="2400">
                <a:latin typeface="나눔스퀘어_ac" panose="020B0600000101010101" pitchFamily="50" charset="-127"/>
                <a:ea typeface="나눔스퀘어_ac" panose="020B0600000101010101" pitchFamily="50" charset="-127"/>
              </a:rPr>
              <a:t>Our testing example contains complex tabular structure</a:t>
            </a:r>
          </a:p>
          <a:p>
            <a:pPr algn="ctr">
              <a:lnSpc>
                <a:spcPct val="150000"/>
              </a:lnSpc>
            </a:pPr>
            <a:r>
              <a:rPr lang="en-US" altLang="ko-KR" sz="2400">
                <a:latin typeface="나눔스퀘어_ac" panose="020B0600000101010101" pitchFamily="50" charset="-127"/>
                <a:ea typeface="나눔스퀘어_ac" panose="020B0600000101010101" pitchFamily="50" charset="-127"/>
              </a:rPr>
              <a:t>Like multi-dimension header as you can see above</a:t>
            </a:r>
          </a:p>
        </p:txBody>
      </p:sp>
      <p:pic>
        <p:nvPicPr>
          <p:cNvPr id="31746" name="Picture 2" descr="くるっとした矢印のイラスト「下」"/>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7748199">
            <a:off x="9272902" y="4616635"/>
            <a:ext cx="1189935" cy="1765289"/>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p:cNvSpPr/>
          <p:nvPr/>
        </p:nvSpPr>
        <p:spPr>
          <a:xfrm>
            <a:off x="836422" y="8439971"/>
            <a:ext cx="16856456" cy="1322863"/>
          </a:xfrm>
          <a:prstGeom prst="rect">
            <a:avLst/>
          </a:prstGeom>
        </p:spPr>
        <p:txBody>
          <a:bodyPr wrap="square">
            <a:spAutoFit/>
          </a:bodyPr>
          <a:lstStyle/>
          <a:p>
            <a:pPr algn="ctr">
              <a:lnSpc>
                <a:spcPct val="150000"/>
              </a:lnSpc>
            </a:pPr>
            <a:r>
              <a:rPr lang="en-US" altLang="ko-KR" sz="2800">
                <a:latin typeface="나눔스퀘어_ac" panose="020B0600000101010101" pitchFamily="50" charset="-127"/>
                <a:ea typeface="나눔스퀘어_ac" panose="020B0600000101010101" pitchFamily="50" charset="-127"/>
              </a:rPr>
              <a:t>All other models did not maintain the structure of the table, </a:t>
            </a:r>
          </a:p>
          <a:p>
            <a:pPr algn="ctr">
              <a:lnSpc>
                <a:spcPct val="150000"/>
              </a:lnSpc>
            </a:pPr>
            <a:r>
              <a:rPr lang="en-US" altLang="ko-KR" sz="2800">
                <a:latin typeface="나눔스퀘어_ac" panose="020B0600000101010101" pitchFamily="50" charset="-127"/>
                <a:ea typeface="나눔스퀘어_ac" panose="020B0600000101010101" pitchFamily="50" charset="-127"/>
              </a:rPr>
              <a:t>but only LlamaParser parse correctly keeping the complex structure of the table !!</a:t>
            </a:r>
          </a:p>
        </p:txBody>
      </p:sp>
    </p:spTree>
    <p:extLst>
      <p:ext uri="{BB962C8B-B14F-4D97-AF65-F5344CB8AC3E}">
        <p14:creationId xmlns:p14="http://schemas.microsoft.com/office/powerpoint/2010/main" val="754606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tretch>
            <a:fillRect/>
          </a:stretch>
        </p:blipFill>
        <p:spPr>
          <a:xfrm>
            <a:off x="63500" y="1193800"/>
            <a:ext cx="18402300" cy="25400"/>
          </a:xfrm>
          <a:prstGeom prst="rect">
            <a:avLst/>
          </a:prstGeom>
        </p:spPr>
      </p:pic>
      <p:pic>
        <p:nvPicPr>
          <p:cNvPr id="26" name="Picture 8"/>
          <p:cNvPicPr>
            <a:picLocks noChangeAspect="1"/>
          </p:cNvPicPr>
          <p:nvPr/>
        </p:nvPicPr>
        <p:blipFill>
          <a:blip r:embed="rId3"/>
          <a:stretch>
            <a:fillRect/>
          </a:stretch>
        </p:blipFill>
        <p:spPr>
          <a:xfrm>
            <a:off x="-812800" y="666750"/>
            <a:ext cx="7975600" cy="1130300"/>
          </a:xfrm>
          <a:prstGeom prst="rect">
            <a:avLst/>
          </a:prstGeom>
        </p:spPr>
      </p:pic>
      <p:pic>
        <p:nvPicPr>
          <p:cNvPr id="5" name="Picture 5"/>
          <p:cNvPicPr>
            <a:picLocks noChangeAspect="1"/>
          </p:cNvPicPr>
          <p:nvPr/>
        </p:nvPicPr>
        <p:blipFill>
          <a:blip r:embed="rId4"/>
          <a:stretch>
            <a:fillRect/>
          </a:stretch>
        </p:blipFill>
        <p:spPr>
          <a:xfrm rot="-13500000">
            <a:off x="5994400" y="774700"/>
            <a:ext cx="838200" cy="838200"/>
          </a:xfrm>
          <a:prstGeom prst="rect">
            <a:avLst/>
          </a:prstGeom>
        </p:spPr>
      </p:pic>
      <p:sp>
        <p:nvSpPr>
          <p:cNvPr id="27" name="TextBox 16"/>
          <p:cNvSpPr txBox="1"/>
          <p:nvPr/>
        </p:nvSpPr>
        <p:spPr>
          <a:xfrm>
            <a:off x="-76200" y="876300"/>
            <a:ext cx="6311900" cy="736600"/>
          </a:xfrm>
          <a:prstGeom prst="rect">
            <a:avLst/>
          </a:prstGeom>
        </p:spPr>
        <p:txBody>
          <a:bodyPr lIns="0" tIns="0" rIns="0" bIns="0" rtlCol="0" anchor="t"/>
          <a:lstStyle/>
          <a:p>
            <a:pPr lvl="0" algn="ctr">
              <a:lnSpc>
                <a:spcPct val="116199"/>
              </a:lnSpc>
            </a:pPr>
            <a:r>
              <a:rPr lang="en-US" altLang="ko-KR" sz="4000">
                <a:solidFill>
                  <a:srgbClr val="000000"/>
                </a:solidFill>
                <a:latin typeface="나눔스퀘어_ac Bold" panose="020B0600000101010101" pitchFamily="50" charset="-127"/>
                <a:ea typeface="나눔스퀘어_ac Bold" panose="020B0600000101010101" pitchFamily="50" charset="-127"/>
              </a:rPr>
              <a:t>Limitations</a:t>
            </a:r>
            <a:endParaRPr lang="ko-KR" sz="40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44" name="직사각형 43"/>
          <p:cNvSpPr/>
          <p:nvPr/>
        </p:nvSpPr>
        <p:spPr>
          <a:xfrm>
            <a:off x="1143000" y="1943100"/>
            <a:ext cx="10134600" cy="759952"/>
          </a:xfrm>
          <a:prstGeom prst="rect">
            <a:avLst/>
          </a:prstGeom>
        </p:spPr>
        <p:txBody>
          <a:bodyPr wrap="square">
            <a:spAutoFit/>
          </a:bodyPr>
          <a:lstStyle/>
          <a:p>
            <a:pPr>
              <a:lnSpc>
                <a:spcPct val="150000"/>
              </a:lnSpc>
            </a:pPr>
            <a:r>
              <a:rPr lang="en-US" altLang="ko-KR" sz="3200">
                <a:latin typeface="나눔스퀘어_ac Bold" panose="020B0600000101010101" pitchFamily="50" charset="-127"/>
                <a:ea typeface="나눔스퀘어_ac Bold" panose="020B0600000101010101" pitchFamily="50" charset="-127"/>
              </a:rPr>
              <a:t>How Can We Evaluate Our Model?</a:t>
            </a:r>
            <a:endParaRPr lang="ko-KR" altLang="en-US" sz="3200">
              <a:latin typeface="나눔스퀘어_ac Bold" panose="020B0600000101010101" pitchFamily="50" charset="-127"/>
              <a:ea typeface="나눔스퀘어_ac Bold" panose="020B0600000101010101" pitchFamily="50" charset="-127"/>
            </a:endParaRPr>
          </a:p>
        </p:txBody>
      </p:sp>
      <p:sp>
        <p:nvSpPr>
          <p:cNvPr id="46" name="직사각형 45"/>
          <p:cNvSpPr/>
          <p:nvPr/>
        </p:nvSpPr>
        <p:spPr>
          <a:xfrm>
            <a:off x="923544" y="2085639"/>
            <a:ext cx="108000" cy="659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p:cNvSpPr/>
          <p:nvPr/>
        </p:nvSpPr>
        <p:spPr>
          <a:xfrm>
            <a:off x="923544" y="3033405"/>
            <a:ext cx="16856456" cy="523220"/>
          </a:xfrm>
          <a:prstGeom prst="rect">
            <a:avLst/>
          </a:prstGeom>
        </p:spPr>
        <p:txBody>
          <a:bodyPr wrap="square">
            <a:spAutoFit/>
          </a:bodyPr>
          <a:lstStyle/>
          <a:p>
            <a:r>
              <a:rPr lang="ko-KR" altLang="en-US" sz="2800">
                <a:latin typeface="나눔스퀘어_ac" panose="020B0600000101010101" pitchFamily="50" charset="-127"/>
                <a:ea typeface="나눔스퀘어_ac" panose="020B0600000101010101" pitchFamily="50" charset="-127"/>
              </a:rPr>
              <a:t>The absence of an indicator to objectively evaluate language model-based projects such as chatbots</a:t>
            </a:r>
            <a:r>
              <a:rPr lang="en-US" altLang="ko-KR" sz="2800">
                <a:latin typeface="나눔스퀘어_ac" panose="020B0600000101010101" pitchFamily="50" charset="-127"/>
                <a:ea typeface="나눔스퀘어_ac" panose="020B0600000101010101" pitchFamily="50" charset="-127"/>
              </a:rPr>
              <a:t>.</a:t>
            </a:r>
            <a:endParaRPr lang="ko-KR" altLang="en-US" sz="2800">
              <a:latin typeface="나눔스퀘어_ac" panose="020B0600000101010101" pitchFamily="50" charset="-127"/>
              <a:ea typeface="나눔스퀘어_ac" panose="020B0600000101010101" pitchFamily="50" charset="-127"/>
            </a:endParaRPr>
          </a:p>
        </p:txBody>
      </p:sp>
      <p:pic>
        <p:nvPicPr>
          <p:cNvPr id="32770" name="Picture 2" descr="矢印・下"/>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5525" y="3924300"/>
            <a:ext cx="1238250" cy="121920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그룹 3"/>
          <p:cNvGrpSpPr/>
          <p:nvPr/>
        </p:nvGrpSpPr>
        <p:grpSpPr>
          <a:xfrm>
            <a:off x="923544" y="5304402"/>
            <a:ext cx="18142712" cy="1322863"/>
            <a:chOff x="923544" y="5304402"/>
            <a:chExt cx="18142712" cy="1322863"/>
          </a:xfrm>
        </p:grpSpPr>
        <p:sp>
          <p:nvSpPr>
            <p:cNvPr id="18" name="타원 17"/>
            <p:cNvSpPr/>
            <p:nvPr/>
          </p:nvSpPr>
          <p:spPr>
            <a:xfrm>
              <a:off x="923544" y="5470533"/>
              <a:ext cx="990600" cy="990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나눔스퀘어_ac" panose="020B0600000101010101" pitchFamily="50" charset="-127"/>
                  <a:ea typeface="나눔스퀘어_ac" panose="020B0600000101010101" pitchFamily="50" charset="-127"/>
                </a:rPr>
                <a:t>1</a:t>
              </a:r>
              <a:endParaRPr lang="ko-KR" altLang="en-US" sz="2800">
                <a:solidFill>
                  <a:schemeClr val="tx1"/>
                </a:solidFill>
                <a:latin typeface="나눔스퀘어_ac" panose="020B0600000101010101" pitchFamily="50" charset="-127"/>
                <a:ea typeface="나눔스퀘어_ac" panose="020B0600000101010101" pitchFamily="50" charset="-127"/>
              </a:endParaRPr>
            </a:p>
          </p:txBody>
        </p:sp>
        <p:sp>
          <p:nvSpPr>
            <p:cNvPr id="19" name="직사각형 18"/>
            <p:cNvSpPr/>
            <p:nvPr/>
          </p:nvSpPr>
          <p:spPr>
            <a:xfrm>
              <a:off x="2209800" y="5304402"/>
              <a:ext cx="16856456" cy="1322863"/>
            </a:xfrm>
            <a:prstGeom prst="rect">
              <a:avLst/>
            </a:prstGeom>
          </p:spPr>
          <p:txBody>
            <a:bodyPr wrap="square">
              <a:spAutoFit/>
            </a:bodyPr>
            <a:lstStyle/>
            <a:p>
              <a:pPr>
                <a:lnSpc>
                  <a:spcPct val="150000"/>
                </a:lnSpc>
              </a:pPr>
              <a:r>
                <a:rPr lang="en-US" altLang="ko-KR" sz="2800">
                  <a:latin typeface="나눔스퀘어_ac" panose="020B0600000101010101" pitchFamily="50" charset="-127"/>
                  <a:ea typeface="나눔스퀘어_ac" panose="020B0600000101010101" pitchFamily="50" charset="-127"/>
                </a:rPr>
                <a:t>We can try evaluation by human intuition (Turing Test)</a:t>
              </a:r>
            </a:p>
            <a:p>
              <a:pPr>
                <a:lnSpc>
                  <a:spcPct val="150000"/>
                </a:lnSpc>
              </a:pPr>
              <a:r>
                <a:rPr lang="en-US" altLang="ko-KR" sz="2800">
                  <a:latin typeface="나눔스퀘어_ac" panose="020B0600000101010101" pitchFamily="50" charset="-127"/>
                  <a:ea typeface="나눔스퀘어_ac" panose="020B0600000101010101" pitchFamily="50" charset="-127"/>
                </a:rPr>
                <a:t>However, the evaluation results may vary from individual to individual, so it is not objective.</a:t>
              </a:r>
            </a:p>
          </p:txBody>
        </p:sp>
      </p:grpSp>
      <p:grpSp>
        <p:nvGrpSpPr>
          <p:cNvPr id="21" name="그룹 20"/>
          <p:cNvGrpSpPr/>
          <p:nvPr/>
        </p:nvGrpSpPr>
        <p:grpSpPr>
          <a:xfrm>
            <a:off x="923544" y="6788254"/>
            <a:ext cx="18142712" cy="1384995"/>
            <a:chOff x="923544" y="5304402"/>
            <a:chExt cx="18142712" cy="1384995"/>
          </a:xfrm>
        </p:grpSpPr>
        <p:sp>
          <p:nvSpPr>
            <p:cNvPr id="22" name="타원 21"/>
            <p:cNvSpPr/>
            <p:nvPr/>
          </p:nvSpPr>
          <p:spPr>
            <a:xfrm>
              <a:off x="923544" y="5470533"/>
              <a:ext cx="990600" cy="990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나눔스퀘어_ac" panose="020B0600000101010101" pitchFamily="50" charset="-127"/>
                  <a:ea typeface="나눔스퀘어_ac" panose="020B0600000101010101" pitchFamily="50" charset="-127"/>
                </a:rPr>
                <a:t>2</a:t>
              </a:r>
              <a:endParaRPr lang="ko-KR" altLang="en-US" sz="2800">
                <a:solidFill>
                  <a:schemeClr val="tx1"/>
                </a:solidFill>
                <a:latin typeface="나눔스퀘어_ac" panose="020B0600000101010101" pitchFamily="50" charset="-127"/>
                <a:ea typeface="나눔스퀘어_ac" panose="020B0600000101010101" pitchFamily="50" charset="-127"/>
              </a:endParaRPr>
            </a:p>
          </p:txBody>
        </p:sp>
        <p:sp>
          <p:nvSpPr>
            <p:cNvPr id="23" name="직사각형 22"/>
            <p:cNvSpPr/>
            <p:nvPr/>
          </p:nvSpPr>
          <p:spPr>
            <a:xfrm>
              <a:off x="2209800" y="5304402"/>
              <a:ext cx="16856456" cy="1384995"/>
            </a:xfrm>
            <a:prstGeom prst="rect">
              <a:avLst/>
            </a:prstGeom>
          </p:spPr>
          <p:txBody>
            <a:bodyPr wrap="square">
              <a:spAutoFit/>
            </a:bodyPr>
            <a:lstStyle/>
            <a:p>
              <a:pPr>
                <a:lnSpc>
                  <a:spcPct val="150000"/>
                </a:lnSpc>
              </a:pPr>
              <a:r>
                <a:rPr lang="en-US" altLang="ko-KR" sz="2800">
                  <a:latin typeface="나눔스퀘어_ac" panose="020B0600000101010101" pitchFamily="50" charset="-127"/>
                  <a:ea typeface="나눔스퀘어_ac" panose="020B0600000101010101" pitchFamily="50" charset="-127"/>
                </a:rPr>
                <a:t>We can utilize indicators that can evaluate some features </a:t>
              </a:r>
              <a:r>
                <a:rPr lang="en-US" altLang="ko-KR" sz="2800">
                  <a:latin typeface="나눔스퀘어_ac Bold" panose="020B0600000101010101" pitchFamily="50" charset="-127"/>
                  <a:ea typeface="나눔스퀘어_ac Bold" panose="020B0600000101010101" pitchFamily="50" charset="-127"/>
                </a:rPr>
                <a:t>(Context Recall, Context Precision…)</a:t>
              </a:r>
            </a:p>
            <a:p>
              <a:pPr>
                <a:lnSpc>
                  <a:spcPct val="150000"/>
                </a:lnSpc>
              </a:pPr>
              <a:r>
                <a:rPr lang="en-US" altLang="ko-KR" sz="2800">
                  <a:latin typeface="나눔스퀘어_ac" panose="020B0600000101010101" pitchFamily="50" charset="-127"/>
                  <a:ea typeface="나눔스퀘어_ac" panose="020B0600000101010101" pitchFamily="50" charset="-127"/>
                </a:rPr>
                <a:t>Although they are not possible to evaluate the overall performance of the chatbot, </a:t>
              </a:r>
            </a:p>
          </p:txBody>
        </p:sp>
      </p:grpSp>
      <p:sp>
        <p:nvSpPr>
          <p:cNvPr id="6" name="직사각형 5"/>
          <p:cNvSpPr/>
          <p:nvPr/>
        </p:nvSpPr>
        <p:spPr>
          <a:xfrm>
            <a:off x="2544908" y="8953500"/>
            <a:ext cx="13812499" cy="523220"/>
          </a:xfrm>
          <a:prstGeom prst="rect">
            <a:avLst/>
          </a:prstGeom>
        </p:spPr>
        <p:txBody>
          <a:bodyPr wrap="none">
            <a:spAutoFit/>
          </a:bodyPr>
          <a:lstStyle/>
          <a:p>
            <a:r>
              <a:rPr lang="ko-KR" altLang="en-US" sz="2800">
                <a:latin typeface="나눔스퀘어_ac Bold" panose="020B0600000101010101" pitchFamily="50" charset="-127"/>
                <a:ea typeface="나눔스퀘어_ac Bold" panose="020B0600000101010101" pitchFamily="50" charset="-127"/>
              </a:rPr>
              <a:t>As model development advances, it is an essential problem to draw conclusions</a:t>
            </a:r>
            <a:r>
              <a:rPr lang="en-US" altLang="ko-KR" sz="2800">
                <a:latin typeface="나눔스퀘어_ac Bold" panose="020B0600000101010101" pitchFamily="50" charset="-127"/>
                <a:ea typeface="나눔스퀘어_ac Bold" panose="020B0600000101010101" pitchFamily="50" charset="-127"/>
              </a:rPr>
              <a:t>..</a:t>
            </a:r>
            <a:r>
              <a:rPr lang="ko-KR" altLang="en-US" sz="2800">
                <a:latin typeface="나눔스퀘어_ac Bold" panose="020B0600000101010101" pitchFamily="50" charset="-127"/>
                <a:ea typeface="나눔스퀘어_ac Bold" panose="020B0600000101010101" pitchFamily="50" charset="-127"/>
              </a:rPr>
              <a:t>.</a:t>
            </a:r>
          </a:p>
        </p:txBody>
      </p:sp>
    </p:spTree>
    <p:extLst>
      <p:ext uri="{BB962C8B-B14F-4D97-AF65-F5344CB8AC3E}">
        <p14:creationId xmlns:p14="http://schemas.microsoft.com/office/powerpoint/2010/main" val="9837768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tretch>
            <a:fillRect/>
          </a:stretch>
        </p:blipFill>
        <p:spPr>
          <a:xfrm>
            <a:off x="63500" y="1193800"/>
            <a:ext cx="18402300" cy="25400"/>
          </a:xfrm>
          <a:prstGeom prst="rect">
            <a:avLst/>
          </a:prstGeom>
        </p:spPr>
      </p:pic>
      <p:pic>
        <p:nvPicPr>
          <p:cNvPr id="26" name="Picture 8"/>
          <p:cNvPicPr>
            <a:picLocks noChangeAspect="1"/>
          </p:cNvPicPr>
          <p:nvPr/>
        </p:nvPicPr>
        <p:blipFill>
          <a:blip r:embed="rId3"/>
          <a:stretch>
            <a:fillRect/>
          </a:stretch>
        </p:blipFill>
        <p:spPr>
          <a:xfrm>
            <a:off x="5276850" y="4914900"/>
            <a:ext cx="7975600" cy="1130300"/>
          </a:xfrm>
          <a:prstGeom prst="rect">
            <a:avLst/>
          </a:prstGeom>
        </p:spPr>
      </p:pic>
      <p:sp>
        <p:nvSpPr>
          <p:cNvPr id="27" name="TextBox 16"/>
          <p:cNvSpPr txBox="1"/>
          <p:nvPr/>
        </p:nvSpPr>
        <p:spPr>
          <a:xfrm>
            <a:off x="6108700" y="5111750"/>
            <a:ext cx="6311900" cy="736600"/>
          </a:xfrm>
          <a:prstGeom prst="rect">
            <a:avLst/>
          </a:prstGeom>
        </p:spPr>
        <p:txBody>
          <a:bodyPr lIns="0" tIns="0" rIns="0" bIns="0" rtlCol="0" anchor="t"/>
          <a:lstStyle/>
          <a:p>
            <a:pPr lvl="0" algn="ctr">
              <a:lnSpc>
                <a:spcPct val="116199"/>
              </a:lnSpc>
            </a:pPr>
            <a:r>
              <a:rPr lang="en-US" altLang="ko-KR" sz="4000">
                <a:solidFill>
                  <a:srgbClr val="000000"/>
                </a:solidFill>
                <a:latin typeface="나눔스퀘어_ac Bold" panose="020B0600000101010101" pitchFamily="50" charset="-127"/>
                <a:ea typeface="나눔스퀘어_ac Bold" panose="020B0600000101010101" pitchFamily="50" charset="-127"/>
              </a:rPr>
              <a:t>QnA</a:t>
            </a:r>
            <a:endParaRPr lang="ko-KR" sz="40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1755432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tretch>
            <a:fillRect/>
          </a:stretch>
        </p:blipFill>
        <p:spPr>
          <a:xfrm>
            <a:off x="63500" y="1193800"/>
            <a:ext cx="18402300" cy="25400"/>
          </a:xfrm>
          <a:prstGeom prst="rect">
            <a:avLst/>
          </a:prstGeom>
        </p:spPr>
      </p:pic>
      <p:pic>
        <p:nvPicPr>
          <p:cNvPr id="26" name="Picture 8"/>
          <p:cNvPicPr>
            <a:picLocks noChangeAspect="1"/>
          </p:cNvPicPr>
          <p:nvPr/>
        </p:nvPicPr>
        <p:blipFill>
          <a:blip r:embed="rId3"/>
          <a:stretch>
            <a:fillRect/>
          </a:stretch>
        </p:blipFill>
        <p:spPr>
          <a:xfrm>
            <a:off x="-812800" y="666750"/>
            <a:ext cx="7975600" cy="1130300"/>
          </a:xfrm>
          <a:prstGeom prst="rect">
            <a:avLst/>
          </a:prstGeom>
        </p:spPr>
      </p:pic>
      <p:sp>
        <p:nvSpPr>
          <p:cNvPr id="20" name="TextBox 20"/>
          <p:cNvSpPr txBox="1"/>
          <p:nvPr/>
        </p:nvSpPr>
        <p:spPr>
          <a:xfrm>
            <a:off x="15367000" y="342900"/>
            <a:ext cx="2413000" cy="431800"/>
          </a:xfrm>
          <a:prstGeom prst="rect">
            <a:avLst/>
          </a:prstGeom>
        </p:spPr>
        <p:txBody>
          <a:bodyPr lIns="0" tIns="0" rIns="0" bIns="0" rtlCol="0" anchor="t"/>
          <a:lstStyle/>
          <a:p>
            <a:pPr lvl="0" algn="r">
              <a:lnSpc>
                <a:spcPct val="116199"/>
              </a:lnSpc>
            </a:pPr>
            <a:r>
              <a:rPr lang="en-US" sz="2400" b="0" i="0" u="none" strike="noStrike" spc="-100">
                <a:solidFill>
                  <a:srgbClr val="9E9E9E"/>
                </a:solidFill>
                <a:latin typeface="Anek Bangla SemiBold"/>
              </a:rPr>
              <a:t>MIRICOMPANY</a:t>
            </a:r>
          </a:p>
        </p:txBody>
      </p:sp>
      <p:pic>
        <p:nvPicPr>
          <p:cNvPr id="5" name="Picture 5"/>
          <p:cNvPicPr>
            <a:picLocks noChangeAspect="1"/>
          </p:cNvPicPr>
          <p:nvPr/>
        </p:nvPicPr>
        <p:blipFill>
          <a:blip r:embed="rId4"/>
          <a:stretch>
            <a:fillRect/>
          </a:stretch>
        </p:blipFill>
        <p:spPr>
          <a:xfrm rot="-13500000">
            <a:off x="5994400" y="774700"/>
            <a:ext cx="838200" cy="838200"/>
          </a:xfrm>
          <a:prstGeom prst="rect">
            <a:avLst/>
          </a:prstGeom>
        </p:spPr>
      </p:pic>
      <p:sp>
        <p:nvSpPr>
          <p:cNvPr id="27" name="TextBox 16"/>
          <p:cNvSpPr txBox="1"/>
          <p:nvPr/>
        </p:nvSpPr>
        <p:spPr>
          <a:xfrm>
            <a:off x="-76200" y="876300"/>
            <a:ext cx="6311900" cy="736600"/>
          </a:xfrm>
          <a:prstGeom prst="rect">
            <a:avLst/>
          </a:prstGeom>
        </p:spPr>
        <p:txBody>
          <a:bodyPr lIns="0" tIns="0" rIns="0" bIns="0" rtlCol="0" anchor="t"/>
          <a:lstStyle/>
          <a:p>
            <a:pPr lvl="0" algn="ctr">
              <a:lnSpc>
                <a:spcPct val="116199"/>
              </a:lnSpc>
            </a:pPr>
            <a:r>
              <a:rPr lang="en-US" altLang="ko-KR" sz="4000">
                <a:solidFill>
                  <a:srgbClr val="000000"/>
                </a:solidFill>
                <a:latin typeface="나눔스퀘어_ac Bold" panose="020B0600000101010101" pitchFamily="50" charset="-127"/>
                <a:ea typeface="나눔스퀘어_ac Bold" panose="020B0600000101010101" pitchFamily="50" charset="-127"/>
              </a:rPr>
              <a:t>Limitations</a:t>
            </a:r>
            <a:endParaRPr lang="ko-KR" sz="40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44" name="직사각형 43"/>
          <p:cNvSpPr/>
          <p:nvPr/>
        </p:nvSpPr>
        <p:spPr>
          <a:xfrm>
            <a:off x="1143000" y="1943100"/>
            <a:ext cx="10134600" cy="759952"/>
          </a:xfrm>
          <a:prstGeom prst="rect">
            <a:avLst/>
          </a:prstGeom>
        </p:spPr>
        <p:txBody>
          <a:bodyPr wrap="square">
            <a:spAutoFit/>
          </a:bodyPr>
          <a:lstStyle/>
          <a:p>
            <a:pPr>
              <a:lnSpc>
                <a:spcPct val="150000"/>
              </a:lnSpc>
            </a:pPr>
            <a:r>
              <a:rPr lang="en-US" altLang="ko-KR" sz="3200">
                <a:latin typeface="나눔스퀘어_ac Bold" panose="020B0600000101010101" pitchFamily="50" charset="-127"/>
                <a:ea typeface="나눔스퀘어_ac Bold" panose="020B0600000101010101" pitchFamily="50" charset="-127"/>
              </a:rPr>
              <a:t>How Can We Evaluate Our Model?</a:t>
            </a:r>
            <a:endParaRPr lang="ko-KR" altLang="en-US" sz="3200">
              <a:latin typeface="나눔스퀘어_ac Bold" panose="020B0600000101010101" pitchFamily="50" charset="-127"/>
              <a:ea typeface="나눔스퀘어_ac Bold" panose="020B0600000101010101" pitchFamily="50" charset="-127"/>
            </a:endParaRPr>
          </a:p>
        </p:txBody>
      </p:sp>
      <p:sp>
        <p:nvSpPr>
          <p:cNvPr id="46" name="직사각형 45"/>
          <p:cNvSpPr/>
          <p:nvPr/>
        </p:nvSpPr>
        <p:spPr>
          <a:xfrm>
            <a:off x="923544" y="2085639"/>
            <a:ext cx="108000" cy="659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p:cNvSpPr/>
          <p:nvPr/>
        </p:nvSpPr>
        <p:spPr>
          <a:xfrm>
            <a:off x="923544" y="3033405"/>
            <a:ext cx="16856456" cy="523220"/>
          </a:xfrm>
          <a:prstGeom prst="rect">
            <a:avLst/>
          </a:prstGeom>
        </p:spPr>
        <p:txBody>
          <a:bodyPr wrap="square">
            <a:spAutoFit/>
          </a:bodyPr>
          <a:lstStyle/>
          <a:p>
            <a:r>
              <a:rPr lang="ko-KR" altLang="en-US" sz="2800">
                <a:latin typeface="나눔스퀘어_ac" panose="020B0600000101010101" pitchFamily="50" charset="-127"/>
                <a:ea typeface="나눔스퀘어_ac" panose="020B0600000101010101" pitchFamily="50" charset="-127"/>
              </a:rPr>
              <a:t>The absence of an indicator to objectively evaluate language model-based projects such as chatbots</a:t>
            </a:r>
            <a:r>
              <a:rPr lang="en-US" altLang="ko-KR" sz="2800">
                <a:latin typeface="나눔스퀘어_ac" panose="020B0600000101010101" pitchFamily="50" charset="-127"/>
                <a:ea typeface="나눔스퀘어_ac" panose="020B0600000101010101" pitchFamily="50" charset="-127"/>
              </a:rPr>
              <a:t>.</a:t>
            </a:r>
            <a:endParaRPr lang="ko-KR" altLang="en-US" sz="2800">
              <a:latin typeface="나눔스퀘어_ac" panose="020B0600000101010101" pitchFamily="50" charset="-127"/>
              <a:ea typeface="나눔스퀘어_ac" panose="020B0600000101010101" pitchFamily="50" charset="-127"/>
            </a:endParaRPr>
          </a:p>
        </p:txBody>
      </p:sp>
      <p:pic>
        <p:nvPicPr>
          <p:cNvPr id="32770" name="Picture 2" descr="矢印・下"/>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5525" y="3924300"/>
            <a:ext cx="1238250" cy="121920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그룹 3"/>
          <p:cNvGrpSpPr/>
          <p:nvPr/>
        </p:nvGrpSpPr>
        <p:grpSpPr>
          <a:xfrm>
            <a:off x="923544" y="5304402"/>
            <a:ext cx="18142712" cy="1322863"/>
            <a:chOff x="923544" y="5304402"/>
            <a:chExt cx="18142712" cy="1322863"/>
          </a:xfrm>
        </p:grpSpPr>
        <p:sp>
          <p:nvSpPr>
            <p:cNvPr id="18" name="타원 17"/>
            <p:cNvSpPr/>
            <p:nvPr/>
          </p:nvSpPr>
          <p:spPr>
            <a:xfrm>
              <a:off x="923544" y="5470533"/>
              <a:ext cx="990600" cy="990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나눔스퀘어_ac" panose="020B0600000101010101" pitchFamily="50" charset="-127"/>
                  <a:ea typeface="나눔스퀘어_ac" panose="020B0600000101010101" pitchFamily="50" charset="-127"/>
                </a:rPr>
                <a:t>1</a:t>
              </a:r>
              <a:endParaRPr lang="ko-KR" altLang="en-US" sz="2800">
                <a:solidFill>
                  <a:schemeClr val="tx1"/>
                </a:solidFill>
                <a:latin typeface="나눔스퀘어_ac" panose="020B0600000101010101" pitchFamily="50" charset="-127"/>
                <a:ea typeface="나눔스퀘어_ac" panose="020B0600000101010101" pitchFamily="50" charset="-127"/>
              </a:endParaRPr>
            </a:p>
          </p:txBody>
        </p:sp>
        <p:sp>
          <p:nvSpPr>
            <p:cNvPr id="19" name="직사각형 18"/>
            <p:cNvSpPr/>
            <p:nvPr/>
          </p:nvSpPr>
          <p:spPr>
            <a:xfrm>
              <a:off x="2209800" y="5304402"/>
              <a:ext cx="16856456" cy="1322863"/>
            </a:xfrm>
            <a:prstGeom prst="rect">
              <a:avLst/>
            </a:prstGeom>
          </p:spPr>
          <p:txBody>
            <a:bodyPr wrap="square">
              <a:spAutoFit/>
            </a:bodyPr>
            <a:lstStyle/>
            <a:p>
              <a:pPr>
                <a:lnSpc>
                  <a:spcPct val="150000"/>
                </a:lnSpc>
              </a:pPr>
              <a:r>
                <a:rPr lang="en-US" altLang="ko-KR" sz="2800">
                  <a:latin typeface="나눔스퀘어_ac" panose="020B0600000101010101" pitchFamily="50" charset="-127"/>
                  <a:ea typeface="나눔스퀘어_ac" panose="020B0600000101010101" pitchFamily="50" charset="-127"/>
                </a:rPr>
                <a:t>We can try evaluation by human intuition (Turing Test)</a:t>
              </a:r>
            </a:p>
            <a:p>
              <a:pPr>
                <a:lnSpc>
                  <a:spcPct val="150000"/>
                </a:lnSpc>
              </a:pPr>
              <a:r>
                <a:rPr lang="en-US" altLang="ko-KR" sz="2800">
                  <a:latin typeface="나눔스퀘어_ac" panose="020B0600000101010101" pitchFamily="50" charset="-127"/>
                  <a:ea typeface="나눔스퀘어_ac" panose="020B0600000101010101" pitchFamily="50" charset="-127"/>
                </a:rPr>
                <a:t>However, the evaluation results may vary from individual to individual, so it is not objective.</a:t>
              </a:r>
            </a:p>
          </p:txBody>
        </p:sp>
      </p:grpSp>
      <p:grpSp>
        <p:nvGrpSpPr>
          <p:cNvPr id="21" name="그룹 20"/>
          <p:cNvGrpSpPr/>
          <p:nvPr/>
        </p:nvGrpSpPr>
        <p:grpSpPr>
          <a:xfrm>
            <a:off x="923544" y="6788254"/>
            <a:ext cx="18142712" cy="1384995"/>
            <a:chOff x="923544" y="5304402"/>
            <a:chExt cx="18142712" cy="1384995"/>
          </a:xfrm>
        </p:grpSpPr>
        <p:sp>
          <p:nvSpPr>
            <p:cNvPr id="22" name="타원 21"/>
            <p:cNvSpPr/>
            <p:nvPr/>
          </p:nvSpPr>
          <p:spPr>
            <a:xfrm>
              <a:off x="923544" y="5470533"/>
              <a:ext cx="990600" cy="990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나눔스퀘어_ac" panose="020B0600000101010101" pitchFamily="50" charset="-127"/>
                  <a:ea typeface="나눔스퀘어_ac" panose="020B0600000101010101" pitchFamily="50" charset="-127"/>
                </a:rPr>
                <a:t>2</a:t>
              </a:r>
              <a:endParaRPr lang="ko-KR" altLang="en-US" sz="2800">
                <a:solidFill>
                  <a:schemeClr val="tx1"/>
                </a:solidFill>
                <a:latin typeface="나눔스퀘어_ac" panose="020B0600000101010101" pitchFamily="50" charset="-127"/>
                <a:ea typeface="나눔스퀘어_ac" panose="020B0600000101010101" pitchFamily="50" charset="-127"/>
              </a:endParaRPr>
            </a:p>
          </p:txBody>
        </p:sp>
        <p:sp>
          <p:nvSpPr>
            <p:cNvPr id="23" name="직사각형 22"/>
            <p:cNvSpPr/>
            <p:nvPr/>
          </p:nvSpPr>
          <p:spPr>
            <a:xfrm>
              <a:off x="2209800" y="5304402"/>
              <a:ext cx="16856456" cy="1384995"/>
            </a:xfrm>
            <a:prstGeom prst="rect">
              <a:avLst/>
            </a:prstGeom>
          </p:spPr>
          <p:txBody>
            <a:bodyPr wrap="square">
              <a:spAutoFit/>
            </a:bodyPr>
            <a:lstStyle/>
            <a:p>
              <a:pPr>
                <a:lnSpc>
                  <a:spcPct val="150000"/>
                </a:lnSpc>
              </a:pPr>
              <a:r>
                <a:rPr lang="en-US" altLang="ko-KR" sz="2800">
                  <a:latin typeface="나눔스퀘어_ac" panose="020B0600000101010101" pitchFamily="50" charset="-127"/>
                  <a:ea typeface="나눔스퀘어_ac" panose="020B0600000101010101" pitchFamily="50" charset="-127"/>
                </a:rPr>
                <a:t>We can utilize indicators that can evaluate some features </a:t>
              </a:r>
              <a:r>
                <a:rPr lang="en-US" altLang="ko-KR" sz="2800">
                  <a:latin typeface="나눔스퀘어_ac Bold" panose="020B0600000101010101" pitchFamily="50" charset="-127"/>
                  <a:ea typeface="나눔스퀘어_ac Bold" panose="020B0600000101010101" pitchFamily="50" charset="-127"/>
                </a:rPr>
                <a:t>(Context Recall, Context Precision…)</a:t>
              </a:r>
            </a:p>
            <a:p>
              <a:pPr>
                <a:lnSpc>
                  <a:spcPct val="150000"/>
                </a:lnSpc>
              </a:pPr>
              <a:r>
                <a:rPr lang="en-US" altLang="ko-KR" sz="2800">
                  <a:latin typeface="나눔스퀘어_ac" panose="020B0600000101010101" pitchFamily="50" charset="-127"/>
                  <a:ea typeface="나눔스퀘어_ac" panose="020B0600000101010101" pitchFamily="50" charset="-127"/>
                </a:rPr>
                <a:t>Although they are not possible to evaluate the overall performance of the chatbot, </a:t>
              </a:r>
            </a:p>
          </p:txBody>
        </p:sp>
      </p:grpSp>
      <p:sp>
        <p:nvSpPr>
          <p:cNvPr id="6" name="직사각형 5"/>
          <p:cNvSpPr/>
          <p:nvPr/>
        </p:nvSpPr>
        <p:spPr>
          <a:xfrm>
            <a:off x="2544908" y="8953500"/>
            <a:ext cx="13812499" cy="523220"/>
          </a:xfrm>
          <a:prstGeom prst="rect">
            <a:avLst/>
          </a:prstGeom>
        </p:spPr>
        <p:txBody>
          <a:bodyPr wrap="none">
            <a:spAutoFit/>
          </a:bodyPr>
          <a:lstStyle/>
          <a:p>
            <a:r>
              <a:rPr lang="ko-KR" altLang="en-US" sz="2800">
                <a:latin typeface="나눔스퀘어_ac Bold" panose="020B0600000101010101" pitchFamily="50" charset="-127"/>
                <a:ea typeface="나눔스퀘어_ac Bold" panose="020B0600000101010101" pitchFamily="50" charset="-127"/>
              </a:rPr>
              <a:t>As model development advances, it is an essential problem to draw conclusions</a:t>
            </a:r>
            <a:r>
              <a:rPr lang="en-US" altLang="ko-KR" sz="2800">
                <a:latin typeface="나눔스퀘어_ac Bold" panose="020B0600000101010101" pitchFamily="50" charset="-127"/>
                <a:ea typeface="나눔스퀘어_ac Bold" panose="020B0600000101010101" pitchFamily="50" charset="-127"/>
              </a:rPr>
              <a:t>..</a:t>
            </a:r>
            <a:r>
              <a:rPr lang="ko-KR" altLang="en-US" sz="2800">
                <a:latin typeface="나눔스퀘어_ac Bold" panose="020B0600000101010101" pitchFamily="50" charset="-127"/>
                <a:ea typeface="나눔스퀘어_ac Bold" panose="020B0600000101010101" pitchFamily="50" charset="-127"/>
              </a:rPr>
              <a:t>.</a:t>
            </a:r>
          </a:p>
        </p:txBody>
      </p:sp>
    </p:spTree>
    <p:extLst>
      <p:ext uri="{BB962C8B-B14F-4D97-AF65-F5344CB8AC3E}">
        <p14:creationId xmlns:p14="http://schemas.microsoft.com/office/powerpoint/2010/main" val="1894830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tretch>
            <a:fillRect/>
          </a:stretch>
        </p:blipFill>
        <p:spPr>
          <a:xfrm rot="10800000">
            <a:off x="647700" y="9283700"/>
            <a:ext cx="17030700" cy="25400"/>
          </a:xfrm>
          <a:prstGeom prst="rect">
            <a:avLst/>
          </a:prstGeom>
        </p:spPr>
      </p:pic>
      <p:pic>
        <p:nvPicPr>
          <p:cNvPr id="7" name="Picture 7"/>
          <p:cNvPicPr>
            <a:picLocks noChangeAspect="1"/>
          </p:cNvPicPr>
          <p:nvPr/>
        </p:nvPicPr>
        <p:blipFill>
          <a:blip r:embed="rId3"/>
          <a:stretch>
            <a:fillRect/>
          </a:stretch>
        </p:blipFill>
        <p:spPr>
          <a:xfrm>
            <a:off x="63500" y="1193800"/>
            <a:ext cx="18402300" cy="25400"/>
          </a:xfrm>
          <a:prstGeom prst="rect">
            <a:avLst/>
          </a:prstGeom>
        </p:spPr>
      </p:pic>
      <p:pic>
        <p:nvPicPr>
          <p:cNvPr id="8" name="Picture 8"/>
          <p:cNvPicPr>
            <a:picLocks noChangeAspect="1"/>
          </p:cNvPicPr>
          <p:nvPr/>
        </p:nvPicPr>
        <p:blipFill>
          <a:blip r:embed="rId4"/>
          <a:stretch>
            <a:fillRect/>
          </a:stretch>
        </p:blipFill>
        <p:spPr>
          <a:xfrm>
            <a:off x="-812800" y="666750"/>
            <a:ext cx="7975600" cy="1130300"/>
          </a:xfrm>
          <a:prstGeom prst="rect">
            <a:avLst/>
          </a:prstGeom>
        </p:spPr>
      </p:pic>
      <p:pic>
        <p:nvPicPr>
          <p:cNvPr id="9" name="Picture 9"/>
          <p:cNvPicPr>
            <a:picLocks noChangeAspect="1"/>
          </p:cNvPicPr>
          <p:nvPr/>
        </p:nvPicPr>
        <p:blipFill>
          <a:blip r:embed="rId5"/>
          <a:stretch>
            <a:fillRect/>
          </a:stretch>
        </p:blipFill>
        <p:spPr>
          <a:xfrm rot="-13500000">
            <a:off x="5994400" y="774700"/>
            <a:ext cx="838200" cy="838200"/>
          </a:xfrm>
          <a:prstGeom prst="rect">
            <a:avLst/>
          </a:prstGeom>
        </p:spPr>
      </p:pic>
      <p:sp>
        <p:nvSpPr>
          <p:cNvPr id="16" name="TextBox 16"/>
          <p:cNvSpPr txBox="1"/>
          <p:nvPr/>
        </p:nvSpPr>
        <p:spPr>
          <a:xfrm>
            <a:off x="241935" y="876300"/>
            <a:ext cx="6311900" cy="736600"/>
          </a:xfrm>
          <a:prstGeom prst="rect">
            <a:avLst/>
          </a:prstGeom>
        </p:spPr>
        <p:txBody>
          <a:bodyPr lIns="0" tIns="0" rIns="0" bIns="0" rtlCol="0" anchor="t"/>
          <a:lstStyle/>
          <a:p>
            <a:pPr lvl="0" algn="ctr">
              <a:lnSpc>
                <a:spcPct val="116199"/>
              </a:lnSpc>
            </a:pPr>
            <a:r>
              <a:rPr lang="en-US" altLang="ko-KR" sz="4000">
                <a:solidFill>
                  <a:srgbClr val="000000"/>
                </a:solidFill>
                <a:latin typeface="나눔스퀘어_ac Bold" panose="020B0600000101010101" pitchFamily="50" charset="-127"/>
                <a:ea typeface="나눔스퀘어_ac Bold" panose="020B0600000101010101" pitchFamily="50" charset="-127"/>
              </a:rPr>
              <a:t>Milestone</a:t>
            </a:r>
            <a:endParaRPr lang="ko-KR" sz="4000" b="0" i="0" u="none" strike="noStrike">
              <a:solidFill>
                <a:srgbClr val="000000"/>
              </a:solidFill>
              <a:latin typeface="나눔스퀘어_ac Bold" panose="020B0600000101010101" pitchFamily="50" charset="-127"/>
              <a:ea typeface="나눔스퀘어_ac Bold" panose="020B0600000101010101" pitchFamily="50" charset="-127"/>
            </a:endParaRPr>
          </a:p>
        </p:txBody>
      </p:sp>
      <p:graphicFrame>
        <p:nvGraphicFramePr>
          <p:cNvPr id="3" name="표 2"/>
          <p:cNvGraphicFramePr>
            <a:graphicFrameLocks noGrp="1"/>
          </p:cNvGraphicFramePr>
          <p:nvPr>
            <p:extLst>
              <p:ext uri="{D42A27DB-BD31-4B8C-83A1-F6EECF244321}">
                <p14:modId xmlns:p14="http://schemas.microsoft.com/office/powerpoint/2010/main" val="494119424"/>
              </p:ext>
            </p:extLst>
          </p:nvPr>
        </p:nvGraphicFramePr>
        <p:xfrm>
          <a:off x="2352047" y="2095500"/>
          <a:ext cx="13583906" cy="6017136"/>
        </p:xfrm>
        <a:graphic>
          <a:graphicData uri="http://schemas.openxmlformats.org/drawingml/2006/table">
            <a:tbl>
              <a:tblPr firstRow="1" bandRow="1">
                <a:tableStyleId>{5C22544A-7EE6-4342-B048-85BDC9FD1C3A}</a:tableStyleId>
              </a:tblPr>
              <a:tblGrid>
                <a:gridCol w="2726657">
                  <a:extLst>
                    <a:ext uri="{9D8B030D-6E8A-4147-A177-3AD203B41FA5}">
                      <a16:colId xmlns:a16="http://schemas.microsoft.com/office/drawing/2014/main" val="20000"/>
                    </a:ext>
                  </a:extLst>
                </a:gridCol>
                <a:gridCol w="1206361">
                  <a:extLst>
                    <a:ext uri="{9D8B030D-6E8A-4147-A177-3AD203B41FA5}">
                      <a16:colId xmlns:a16="http://schemas.microsoft.com/office/drawing/2014/main" val="20001"/>
                    </a:ext>
                  </a:extLst>
                </a:gridCol>
                <a:gridCol w="1206361">
                  <a:extLst>
                    <a:ext uri="{9D8B030D-6E8A-4147-A177-3AD203B41FA5}">
                      <a16:colId xmlns:a16="http://schemas.microsoft.com/office/drawing/2014/main" val="20002"/>
                    </a:ext>
                  </a:extLst>
                </a:gridCol>
                <a:gridCol w="1206361">
                  <a:extLst>
                    <a:ext uri="{9D8B030D-6E8A-4147-A177-3AD203B41FA5}">
                      <a16:colId xmlns:a16="http://schemas.microsoft.com/office/drawing/2014/main" val="20003"/>
                    </a:ext>
                  </a:extLst>
                </a:gridCol>
                <a:gridCol w="1206361">
                  <a:extLst>
                    <a:ext uri="{9D8B030D-6E8A-4147-A177-3AD203B41FA5}">
                      <a16:colId xmlns:a16="http://schemas.microsoft.com/office/drawing/2014/main" val="20004"/>
                    </a:ext>
                  </a:extLst>
                </a:gridCol>
                <a:gridCol w="1206361">
                  <a:extLst>
                    <a:ext uri="{9D8B030D-6E8A-4147-A177-3AD203B41FA5}">
                      <a16:colId xmlns:a16="http://schemas.microsoft.com/office/drawing/2014/main" val="20005"/>
                    </a:ext>
                  </a:extLst>
                </a:gridCol>
                <a:gridCol w="1206361">
                  <a:extLst>
                    <a:ext uri="{9D8B030D-6E8A-4147-A177-3AD203B41FA5}">
                      <a16:colId xmlns:a16="http://schemas.microsoft.com/office/drawing/2014/main" val="20006"/>
                    </a:ext>
                  </a:extLst>
                </a:gridCol>
                <a:gridCol w="1206361">
                  <a:extLst>
                    <a:ext uri="{9D8B030D-6E8A-4147-A177-3AD203B41FA5}">
                      <a16:colId xmlns:a16="http://schemas.microsoft.com/office/drawing/2014/main" val="20007"/>
                    </a:ext>
                  </a:extLst>
                </a:gridCol>
                <a:gridCol w="1206361">
                  <a:extLst>
                    <a:ext uri="{9D8B030D-6E8A-4147-A177-3AD203B41FA5}">
                      <a16:colId xmlns:a16="http://schemas.microsoft.com/office/drawing/2014/main" val="20008"/>
                    </a:ext>
                  </a:extLst>
                </a:gridCol>
                <a:gridCol w="1206361">
                  <a:extLst>
                    <a:ext uri="{9D8B030D-6E8A-4147-A177-3AD203B41FA5}">
                      <a16:colId xmlns:a16="http://schemas.microsoft.com/office/drawing/2014/main" val="20009"/>
                    </a:ext>
                  </a:extLst>
                </a:gridCol>
              </a:tblGrid>
              <a:tr h="533104">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700">
                          <a:solidFill>
                            <a:schemeClr val="tx1"/>
                          </a:solidFill>
                          <a:latin typeface="나눔스퀘어_ac Bold" panose="020B0600000101010101" pitchFamily="50" charset="-127"/>
                          <a:ea typeface="나눔스퀘어_ac Bold" panose="020B0600000101010101" pitchFamily="50" charset="-127"/>
                        </a:rPr>
                        <a:t>Week5</a:t>
                      </a:r>
                      <a:endParaRPr lang="ko-KR" altLang="en-US" sz="170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700">
                          <a:solidFill>
                            <a:schemeClr val="tx1"/>
                          </a:solidFill>
                          <a:latin typeface="나눔스퀘어_ac Bold" panose="020B0600000101010101" pitchFamily="50" charset="-127"/>
                          <a:ea typeface="나눔스퀘어_ac Bold" panose="020B0600000101010101" pitchFamily="50" charset="-127"/>
                        </a:rPr>
                        <a:t>Week6</a:t>
                      </a:r>
                      <a:endParaRPr lang="ko-KR" altLang="en-US" sz="170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700">
                          <a:solidFill>
                            <a:schemeClr val="tx1"/>
                          </a:solidFill>
                          <a:latin typeface="나눔스퀘어_ac Bold" panose="020B0600000101010101" pitchFamily="50" charset="-127"/>
                          <a:ea typeface="나눔스퀘어_ac Bold" panose="020B0600000101010101" pitchFamily="50" charset="-127"/>
                        </a:rPr>
                        <a:t>Week7</a:t>
                      </a:r>
                      <a:endParaRPr lang="ko-KR" altLang="en-US" sz="170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700">
                          <a:solidFill>
                            <a:schemeClr val="tx1"/>
                          </a:solidFill>
                          <a:latin typeface="나눔스퀘어_ac Bold" panose="020B0600000101010101" pitchFamily="50" charset="-127"/>
                          <a:ea typeface="나눔스퀘어_ac Bold" panose="020B0600000101010101" pitchFamily="50" charset="-127"/>
                        </a:rPr>
                        <a:t>Week8</a:t>
                      </a:r>
                      <a:endParaRPr lang="ko-KR" altLang="en-US" sz="170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700">
                          <a:solidFill>
                            <a:schemeClr val="tx1"/>
                          </a:solidFill>
                          <a:latin typeface="나눔스퀘어_ac Bold" panose="020B0600000101010101" pitchFamily="50" charset="-127"/>
                          <a:ea typeface="나눔스퀘어_ac Bold" panose="020B0600000101010101" pitchFamily="50" charset="-127"/>
                        </a:rPr>
                        <a:t>Week9</a:t>
                      </a:r>
                      <a:endParaRPr lang="ko-KR" altLang="en-US" sz="170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700">
                          <a:solidFill>
                            <a:schemeClr val="tx1"/>
                          </a:solidFill>
                          <a:latin typeface="나눔스퀘어_ac Bold" panose="020B0600000101010101" pitchFamily="50" charset="-127"/>
                          <a:ea typeface="나눔스퀘어_ac Bold" panose="020B0600000101010101" pitchFamily="50" charset="-127"/>
                        </a:rPr>
                        <a:t>Week10</a:t>
                      </a:r>
                      <a:endParaRPr lang="ko-KR" altLang="en-US" sz="170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700">
                          <a:solidFill>
                            <a:schemeClr val="tx1"/>
                          </a:solidFill>
                          <a:latin typeface="나눔스퀘어_ac Bold" panose="020B0600000101010101" pitchFamily="50" charset="-127"/>
                          <a:ea typeface="나눔스퀘어_ac Bold" panose="020B0600000101010101" pitchFamily="50" charset="-127"/>
                        </a:rPr>
                        <a:t>Week11</a:t>
                      </a:r>
                      <a:endParaRPr lang="ko-KR" altLang="en-US" sz="170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700">
                          <a:solidFill>
                            <a:schemeClr val="tx1"/>
                          </a:solidFill>
                          <a:latin typeface="나눔스퀘어_ac Bold" panose="020B0600000101010101" pitchFamily="50" charset="-127"/>
                          <a:ea typeface="나눔스퀘어_ac Bold" panose="020B0600000101010101" pitchFamily="50" charset="-127"/>
                        </a:rPr>
                        <a:t>Week12</a:t>
                      </a:r>
                      <a:endParaRPr lang="ko-KR" altLang="en-US" sz="170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700">
                          <a:solidFill>
                            <a:schemeClr val="tx1"/>
                          </a:solidFill>
                          <a:latin typeface="나눔스퀘어_ac Bold" panose="020B0600000101010101" pitchFamily="50" charset="-127"/>
                          <a:ea typeface="나눔스퀘어_ac Bold" panose="020B0600000101010101" pitchFamily="50" charset="-127"/>
                        </a:rPr>
                        <a:t>Week13</a:t>
                      </a:r>
                      <a:endParaRPr lang="ko-KR" altLang="en-US" sz="170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533104">
                <a:tc>
                  <a:txBody>
                    <a:bodyPr/>
                    <a:lstStyle/>
                    <a:p>
                      <a:pPr algn="ctr" latinLnBrk="1"/>
                      <a:r>
                        <a:rPr lang="en-US" altLang="ko-KR" sz="1700">
                          <a:solidFill>
                            <a:schemeClr val="tx1"/>
                          </a:solidFill>
                          <a:latin typeface="나눔스퀘어_ac Bold" panose="020B0600000101010101" pitchFamily="50" charset="-127"/>
                          <a:ea typeface="나눔스퀘어_ac Bold" panose="020B0600000101010101" pitchFamily="50" charset="-127"/>
                        </a:rPr>
                        <a:t>Langchain &amp; RAG Study</a:t>
                      </a:r>
                      <a:endParaRPr lang="ko-KR" altLang="en-US" sz="170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3FF78"/>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3FF78"/>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3FF78"/>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33104">
                <a:tc>
                  <a:txBody>
                    <a:bodyPr/>
                    <a:lstStyle/>
                    <a:p>
                      <a:pPr algn="ctr" latinLnBrk="1"/>
                      <a:r>
                        <a:rPr lang="en-US" altLang="ko-KR" sz="1700">
                          <a:solidFill>
                            <a:schemeClr val="tx1"/>
                          </a:solidFill>
                          <a:latin typeface="나눔스퀘어_ac Bold" panose="020B0600000101010101" pitchFamily="50" charset="-127"/>
                          <a:ea typeface="나눔스퀘어_ac Bold" panose="020B0600000101010101" pitchFamily="50" charset="-127"/>
                        </a:rPr>
                        <a:t>AI Structure Design</a:t>
                      </a:r>
                      <a:endParaRPr lang="ko-KR" altLang="en-US" sz="170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4A"/>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4A"/>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02819">
                <a:tc>
                  <a:txBody>
                    <a:bodyPr/>
                    <a:lstStyle/>
                    <a:p>
                      <a:pPr algn="ctr" latinLnBrk="1"/>
                      <a:r>
                        <a:rPr lang="en-US" altLang="ko-KR" sz="1700">
                          <a:solidFill>
                            <a:schemeClr val="tx1"/>
                          </a:solidFill>
                          <a:latin typeface="나눔스퀘어_ac Bold" panose="020B0600000101010101" pitchFamily="50" charset="-127"/>
                          <a:ea typeface="나눔스퀘어_ac Bold" panose="020B0600000101010101" pitchFamily="50" charset="-127"/>
                        </a:rPr>
                        <a:t>AI</a:t>
                      </a:r>
                      <a:r>
                        <a:rPr lang="ko-KR" altLang="en-US" sz="1700" baseline="0">
                          <a:solidFill>
                            <a:schemeClr val="tx1"/>
                          </a:solidFill>
                          <a:latin typeface="나눔스퀘어_ac Bold" panose="020B0600000101010101" pitchFamily="50" charset="-127"/>
                          <a:ea typeface="나눔스퀘어_ac Bold" panose="020B0600000101010101" pitchFamily="50" charset="-127"/>
                        </a:rPr>
                        <a:t> </a:t>
                      </a:r>
                      <a:r>
                        <a:rPr lang="en-US" altLang="ko-KR" sz="1700" baseline="0">
                          <a:solidFill>
                            <a:schemeClr val="tx1"/>
                          </a:solidFill>
                          <a:latin typeface="나눔스퀘어_ac Bold" panose="020B0600000101010101" pitchFamily="50" charset="-127"/>
                          <a:ea typeface="나눔스퀘어_ac Bold" panose="020B0600000101010101" pitchFamily="50" charset="-127"/>
                        </a:rPr>
                        <a:t>Architecture Development</a:t>
                      </a:r>
                      <a:endParaRPr lang="en-US" altLang="ko-KR" sz="170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4A"/>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4A"/>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4A"/>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33104">
                <a:tc>
                  <a:txBody>
                    <a:bodyPr/>
                    <a:lstStyle/>
                    <a:p>
                      <a:pPr algn="ctr" latinLnBrk="1"/>
                      <a:r>
                        <a:rPr lang="en-US" altLang="ko-KR" sz="1700">
                          <a:solidFill>
                            <a:schemeClr val="tx1"/>
                          </a:solidFill>
                          <a:latin typeface="나눔스퀘어_ac Bold" panose="020B0600000101010101" pitchFamily="50" charset="-127"/>
                          <a:ea typeface="나눔스퀘어_ac Bold" panose="020B0600000101010101" pitchFamily="50" charset="-127"/>
                        </a:rPr>
                        <a:t>Database Design</a:t>
                      </a:r>
                      <a:endParaRPr lang="ko-KR" altLang="en-US" sz="170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A69"/>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A69"/>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33104">
                <a:tc>
                  <a:txBody>
                    <a:bodyPr/>
                    <a:lstStyle/>
                    <a:p>
                      <a:pPr algn="ctr" latinLnBrk="1"/>
                      <a:r>
                        <a:rPr lang="en-US" altLang="ko-KR" sz="1700">
                          <a:solidFill>
                            <a:schemeClr val="tx1"/>
                          </a:solidFill>
                          <a:latin typeface="나눔스퀘어_ac Bold" panose="020B0600000101010101" pitchFamily="50" charset="-127"/>
                          <a:ea typeface="나눔스퀘어_ac Bold" panose="020B0600000101010101" pitchFamily="50" charset="-127"/>
                        </a:rPr>
                        <a:t>API Specification</a:t>
                      </a:r>
                      <a:endParaRPr lang="ko-KR" altLang="en-US" sz="170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A69"/>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A69"/>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533104">
                <a:tc>
                  <a:txBody>
                    <a:bodyPr/>
                    <a:lstStyle/>
                    <a:p>
                      <a:pPr algn="ctr" latinLnBrk="1"/>
                      <a:r>
                        <a:rPr lang="en-US" altLang="ko-KR" sz="1700">
                          <a:solidFill>
                            <a:schemeClr val="tx1"/>
                          </a:solidFill>
                          <a:latin typeface="나눔스퀘어_ac Bold" panose="020B0600000101010101" pitchFamily="50" charset="-127"/>
                          <a:ea typeface="나눔스퀘어_ac Bold" panose="020B0600000101010101" pitchFamily="50" charset="-127"/>
                        </a:rPr>
                        <a:t>API Integration</a:t>
                      </a:r>
                      <a:endParaRPr lang="ko-KR" altLang="en-US" sz="170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A69"/>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A69"/>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33104">
                <a:tc>
                  <a:txBody>
                    <a:bodyPr/>
                    <a:lstStyle/>
                    <a:p>
                      <a:pPr algn="ctr" latinLnBrk="1"/>
                      <a:r>
                        <a:rPr lang="en-US" altLang="ko-KR" sz="1700">
                          <a:solidFill>
                            <a:schemeClr val="tx1"/>
                          </a:solidFill>
                          <a:latin typeface="나눔스퀘어_ac Bold" panose="020B0600000101010101" pitchFamily="50" charset="-127"/>
                          <a:ea typeface="나눔스퀘어_ac Bold" panose="020B0600000101010101" pitchFamily="50" charset="-127"/>
                        </a:rPr>
                        <a:t>API</a:t>
                      </a:r>
                      <a:r>
                        <a:rPr lang="en-US" altLang="ko-KR" sz="1700" baseline="0">
                          <a:solidFill>
                            <a:schemeClr val="tx1"/>
                          </a:solidFill>
                          <a:latin typeface="나눔스퀘어_ac Bold" panose="020B0600000101010101" pitchFamily="50" charset="-127"/>
                          <a:ea typeface="나눔스퀘어_ac Bold" panose="020B0600000101010101" pitchFamily="50" charset="-127"/>
                        </a:rPr>
                        <a:t> Implementation</a:t>
                      </a:r>
                      <a:endParaRPr lang="ko-KR" altLang="en-US" sz="170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A69"/>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A69"/>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5331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1700">
                          <a:solidFill>
                            <a:schemeClr val="tx1"/>
                          </a:solidFill>
                          <a:latin typeface="나눔스퀘어_ac Bold" panose="020B0600000101010101" pitchFamily="50" charset="-127"/>
                          <a:ea typeface="나눔스퀘어_ac Bold" panose="020B0600000101010101" pitchFamily="50" charset="-127"/>
                        </a:rPr>
                        <a:t>UI/UX</a:t>
                      </a:r>
                      <a:r>
                        <a:rPr lang="en-US" altLang="ko-KR" sz="1700" baseline="0">
                          <a:solidFill>
                            <a:schemeClr val="tx1"/>
                          </a:solidFill>
                          <a:latin typeface="나눔스퀘어_ac Bold" panose="020B0600000101010101" pitchFamily="50" charset="-127"/>
                          <a:ea typeface="나눔스퀘어_ac Bold" panose="020B0600000101010101" pitchFamily="50" charset="-127"/>
                        </a:rPr>
                        <a:t> Design</a:t>
                      </a:r>
                      <a:endParaRPr lang="ko-KR" altLang="en-US" sz="170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8CCF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8CCF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602819">
                <a:tc>
                  <a:txBody>
                    <a:bodyPr/>
                    <a:lstStyle/>
                    <a:p>
                      <a:pPr algn="ctr"/>
                      <a:r>
                        <a:rPr lang="en-US" altLang="ko-KR" sz="1700">
                          <a:latin typeface="나눔스퀘어_ac Bold" panose="020B0600000101010101" pitchFamily="50" charset="-127"/>
                          <a:ea typeface="나눔스퀘어_ac Bold" panose="020B0600000101010101" pitchFamily="50" charset="-127"/>
                        </a:rPr>
                        <a:t>FrontEnd Implementation</a:t>
                      </a:r>
                      <a:endParaRPr lang="ko-KR" altLang="en-US" sz="1700">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8CCF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8CCF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8CCF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533104">
                <a:tc>
                  <a:txBody>
                    <a:bodyPr/>
                    <a:lstStyle/>
                    <a:p>
                      <a:pPr algn="ctr" latinLnBrk="1"/>
                      <a:r>
                        <a:rPr lang="en-US" altLang="ko-KR" sz="1700">
                          <a:solidFill>
                            <a:schemeClr val="tx1"/>
                          </a:solidFill>
                          <a:latin typeface="나눔스퀘어_ac Bold" panose="020B0600000101010101" pitchFamily="50" charset="-127"/>
                          <a:ea typeface="나눔스퀘어_ac Bold" panose="020B0600000101010101" pitchFamily="50" charset="-127"/>
                        </a:rPr>
                        <a:t>Integration Testing</a:t>
                      </a:r>
                      <a:endParaRPr lang="ko-KR" altLang="en-US" sz="1700">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latinLnBrk="1"/>
                      <a:endParaRPr lang="ko-KR" altLang="en-US">
                        <a:solidFill>
                          <a:schemeClr val="tx1"/>
                        </a:solidFill>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extLst>
                  <a:ext uri="{0D108BD9-81ED-4DB2-BD59-A6C34878D82A}">
                    <a16:rowId xmlns:a16="http://schemas.microsoft.com/office/drawing/2014/main" val="10010"/>
                  </a:ext>
                </a:extLst>
              </a:tr>
            </a:tbl>
          </a:graphicData>
        </a:graphic>
      </p:graphicFrame>
      <p:sp>
        <p:nvSpPr>
          <p:cNvPr id="36" name="직사각형 35"/>
          <p:cNvSpPr/>
          <p:nvPr/>
        </p:nvSpPr>
        <p:spPr>
          <a:xfrm>
            <a:off x="381000" y="8336518"/>
            <a:ext cx="17767300" cy="738664"/>
          </a:xfrm>
          <a:prstGeom prst="rect">
            <a:avLst/>
          </a:prstGeom>
        </p:spPr>
        <p:txBody>
          <a:bodyPr wrap="square">
            <a:spAutoFit/>
          </a:bodyPr>
          <a:lstStyle/>
          <a:p>
            <a:pPr algn="ctr">
              <a:lnSpc>
                <a:spcPct val="150000"/>
              </a:lnSpc>
            </a:pPr>
            <a:r>
              <a:rPr lang="en-US" altLang="ko-KR" sz="2800">
                <a:latin typeface="나눔스퀘어_ac Bold" panose="020B0600000101010101" pitchFamily="50" charset="-127"/>
                <a:ea typeface="나눔스퀘어_ac Bold" panose="020B0600000101010101" pitchFamily="50" charset="-127"/>
              </a:rPr>
              <a:t>Feedback</a:t>
            </a:r>
            <a:r>
              <a:rPr lang="en-US" altLang="ko-KR" sz="2800">
                <a:latin typeface="나눔스퀘어_ac" panose="020B0600000101010101" pitchFamily="50" charset="-127"/>
                <a:ea typeface="나눔스퀘어_ac" panose="020B0600000101010101" pitchFamily="50" charset="-127"/>
              </a:rPr>
              <a:t> was made on each other's work during the development process.</a:t>
            </a:r>
            <a:endParaRPr lang="ko-KR" altLang="en-US" sz="2800">
              <a:latin typeface="나눔스퀘어_ac" panose="020B0600000101010101" pitchFamily="50" charset="-127"/>
              <a:ea typeface="나눔스퀘어_ac" panose="020B0600000101010101" pitchFamily="50" charset="-127"/>
            </a:endParaRPr>
          </a:p>
        </p:txBody>
      </p:sp>
    </p:spTree>
    <p:extLst>
      <p:ext uri="{BB962C8B-B14F-4D97-AF65-F5344CB8AC3E}">
        <p14:creationId xmlns:p14="http://schemas.microsoft.com/office/powerpoint/2010/main" val="3469948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tretch>
            <a:fillRect/>
          </a:stretch>
        </p:blipFill>
        <p:spPr>
          <a:xfrm rot="10800000">
            <a:off x="647700" y="9283700"/>
            <a:ext cx="17030700" cy="25400"/>
          </a:xfrm>
          <a:prstGeom prst="rect">
            <a:avLst/>
          </a:prstGeom>
        </p:spPr>
      </p:pic>
      <p:pic>
        <p:nvPicPr>
          <p:cNvPr id="7" name="Picture 7"/>
          <p:cNvPicPr>
            <a:picLocks noChangeAspect="1"/>
          </p:cNvPicPr>
          <p:nvPr/>
        </p:nvPicPr>
        <p:blipFill>
          <a:blip r:embed="rId3"/>
          <a:stretch>
            <a:fillRect/>
          </a:stretch>
        </p:blipFill>
        <p:spPr>
          <a:xfrm>
            <a:off x="63500" y="1193800"/>
            <a:ext cx="18402300" cy="25400"/>
          </a:xfrm>
          <a:prstGeom prst="rect">
            <a:avLst/>
          </a:prstGeom>
        </p:spPr>
      </p:pic>
      <p:pic>
        <p:nvPicPr>
          <p:cNvPr id="8" name="Picture 8"/>
          <p:cNvPicPr>
            <a:picLocks noChangeAspect="1"/>
          </p:cNvPicPr>
          <p:nvPr/>
        </p:nvPicPr>
        <p:blipFill>
          <a:blip r:embed="rId4"/>
          <a:stretch>
            <a:fillRect/>
          </a:stretch>
        </p:blipFill>
        <p:spPr>
          <a:xfrm>
            <a:off x="-812800" y="666750"/>
            <a:ext cx="7975600" cy="1130300"/>
          </a:xfrm>
          <a:prstGeom prst="rect">
            <a:avLst/>
          </a:prstGeom>
        </p:spPr>
      </p:pic>
      <p:pic>
        <p:nvPicPr>
          <p:cNvPr id="9" name="Picture 9"/>
          <p:cNvPicPr>
            <a:picLocks noChangeAspect="1"/>
          </p:cNvPicPr>
          <p:nvPr/>
        </p:nvPicPr>
        <p:blipFill>
          <a:blip r:embed="rId5"/>
          <a:stretch>
            <a:fillRect/>
          </a:stretch>
        </p:blipFill>
        <p:spPr>
          <a:xfrm rot="-13500000">
            <a:off x="5994400" y="774700"/>
            <a:ext cx="838200" cy="838200"/>
          </a:xfrm>
          <a:prstGeom prst="rect">
            <a:avLst/>
          </a:prstGeom>
        </p:spPr>
      </p:pic>
      <p:sp>
        <p:nvSpPr>
          <p:cNvPr id="16" name="TextBox 16"/>
          <p:cNvSpPr txBox="1"/>
          <p:nvPr/>
        </p:nvSpPr>
        <p:spPr>
          <a:xfrm>
            <a:off x="241935" y="876300"/>
            <a:ext cx="6311900" cy="736600"/>
          </a:xfrm>
          <a:prstGeom prst="rect">
            <a:avLst/>
          </a:prstGeom>
        </p:spPr>
        <p:txBody>
          <a:bodyPr lIns="0" tIns="0" rIns="0" bIns="0" rtlCol="0" anchor="t"/>
          <a:lstStyle/>
          <a:p>
            <a:pPr lvl="0" algn="ctr">
              <a:lnSpc>
                <a:spcPct val="116199"/>
              </a:lnSpc>
            </a:pPr>
            <a:r>
              <a:rPr lang="en-US" altLang="ko-KR" sz="4000">
                <a:solidFill>
                  <a:srgbClr val="000000"/>
                </a:solidFill>
                <a:latin typeface="나눔스퀘어_ac Bold" panose="020B0600000101010101" pitchFamily="50" charset="-127"/>
                <a:ea typeface="나눔스퀘어_ac Bold" panose="020B0600000101010101" pitchFamily="50" charset="-127"/>
              </a:rPr>
              <a:t>Role Division</a:t>
            </a:r>
            <a:endParaRPr lang="ko-KR" sz="4000" b="0" i="0" u="none" strike="noStrike">
              <a:solidFill>
                <a:srgbClr val="000000"/>
              </a:solidFill>
              <a:latin typeface="나눔스퀘어_ac Bold" panose="020B0600000101010101" pitchFamily="50" charset="-127"/>
              <a:ea typeface="나눔스퀘어_ac Bold" panose="020B0600000101010101" pitchFamily="50" charset="-127"/>
            </a:endParaRPr>
          </a:p>
        </p:txBody>
      </p:sp>
      <p:grpSp>
        <p:nvGrpSpPr>
          <p:cNvPr id="2" name="그룹 1"/>
          <p:cNvGrpSpPr/>
          <p:nvPr/>
        </p:nvGrpSpPr>
        <p:grpSpPr>
          <a:xfrm>
            <a:off x="628650" y="2603500"/>
            <a:ext cx="17030700" cy="5969000"/>
            <a:chOff x="635000" y="3797300"/>
            <a:chExt cx="17030700" cy="5969000"/>
          </a:xfrm>
        </p:grpSpPr>
        <p:pic>
          <p:nvPicPr>
            <p:cNvPr id="10" name="Picture 3"/>
            <p:cNvPicPr>
              <a:picLocks noChangeAspect="1"/>
            </p:cNvPicPr>
            <p:nvPr/>
          </p:nvPicPr>
          <p:blipFill>
            <a:blip r:embed="rId6"/>
            <a:stretch>
              <a:fillRect/>
            </a:stretch>
          </p:blipFill>
          <p:spPr>
            <a:xfrm>
              <a:off x="635000" y="6908800"/>
              <a:ext cx="8394700" cy="2857500"/>
            </a:xfrm>
            <a:prstGeom prst="rect">
              <a:avLst/>
            </a:prstGeom>
          </p:spPr>
        </p:pic>
        <p:pic>
          <p:nvPicPr>
            <p:cNvPr id="11" name="Picture 5"/>
            <p:cNvPicPr>
              <a:picLocks noChangeAspect="1"/>
            </p:cNvPicPr>
            <p:nvPr/>
          </p:nvPicPr>
          <p:blipFill>
            <a:blip r:embed="rId6"/>
            <a:stretch>
              <a:fillRect/>
            </a:stretch>
          </p:blipFill>
          <p:spPr>
            <a:xfrm>
              <a:off x="9271000" y="6908800"/>
              <a:ext cx="8394700" cy="2857500"/>
            </a:xfrm>
            <a:prstGeom prst="rect">
              <a:avLst/>
            </a:prstGeom>
          </p:spPr>
        </p:pic>
        <p:pic>
          <p:nvPicPr>
            <p:cNvPr id="12" name="Picture 6"/>
            <p:cNvPicPr>
              <a:picLocks noChangeAspect="1"/>
            </p:cNvPicPr>
            <p:nvPr/>
          </p:nvPicPr>
          <p:blipFill>
            <a:blip r:embed="rId6"/>
            <a:stretch>
              <a:fillRect/>
            </a:stretch>
          </p:blipFill>
          <p:spPr>
            <a:xfrm>
              <a:off x="635000" y="3797300"/>
              <a:ext cx="8394700" cy="2857500"/>
            </a:xfrm>
            <a:prstGeom prst="rect">
              <a:avLst/>
            </a:prstGeom>
          </p:spPr>
        </p:pic>
        <p:pic>
          <p:nvPicPr>
            <p:cNvPr id="13" name="Picture 7"/>
            <p:cNvPicPr>
              <a:picLocks noChangeAspect="1"/>
            </p:cNvPicPr>
            <p:nvPr/>
          </p:nvPicPr>
          <p:blipFill>
            <a:blip r:embed="rId6"/>
            <a:stretch>
              <a:fillRect/>
            </a:stretch>
          </p:blipFill>
          <p:spPr>
            <a:xfrm>
              <a:off x="9271000" y="3797300"/>
              <a:ext cx="8394700" cy="2857500"/>
            </a:xfrm>
            <a:prstGeom prst="rect">
              <a:avLst/>
            </a:prstGeom>
          </p:spPr>
        </p:pic>
        <p:pic>
          <p:nvPicPr>
            <p:cNvPr id="14" name="Picture 10"/>
            <p:cNvPicPr>
              <a:picLocks noChangeAspect="1"/>
            </p:cNvPicPr>
            <p:nvPr/>
          </p:nvPicPr>
          <p:blipFill>
            <a:blip r:embed="rId7"/>
            <a:stretch>
              <a:fillRect/>
            </a:stretch>
          </p:blipFill>
          <p:spPr>
            <a:xfrm>
              <a:off x="1333500" y="4203700"/>
              <a:ext cx="2044700" cy="2044700"/>
            </a:xfrm>
            <a:prstGeom prst="rect">
              <a:avLst/>
            </a:prstGeom>
          </p:spPr>
        </p:pic>
        <p:pic>
          <p:nvPicPr>
            <p:cNvPr id="15" name="Picture 12"/>
            <p:cNvPicPr>
              <a:picLocks noChangeAspect="1"/>
            </p:cNvPicPr>
            <p:nvPr/>
          </p:nvPicPr>
          <p:blipFill>
            <a:blip r:embed="rId8"/>
            <a:stretch>
              <a:fillRect/>
            </a:stretch>
          </p:blipFill>
          <p:spPr>
            <a:xfrm>
              <a:off x="3708400" y="4279900"/>
              <a:ext cx="3149600" cy="533400"/>
            </a:xfrm>
            <a:prstGeom prst="rect">
              <a:avLst/>
            </a:prstGeom>
          </p:spPr>
        </p:pic>
        <p:sp>
          <p:nvSpPr>
            <p:cNvPr id="17" name="TextBox 14"/>
            <p:cNvSpPr txBox="1"/>
            <p:nvPr/>
          </p:nvSpPr>
          <p:spPr>
            <a:xfrm>
              <a:off x="3835400" y="4318000"/>
              <a:ext cx="2895600" cy="444500"/>
            </a:xfrm>
            <a:prstGeom prst="rect">
              <a:avLst/>
            </a:prstGeom>
          </p:spPr>
          <p:txBody>
            <a:bodyPr lIns="0" tIns="0" rIns="0" bIns="0" rtlCol="0" anchor="ctr"/>
            <a:lstStyle/>
            <a:p>
              <a:pPr lvl="0" algn="ctr">
                <a:lnSpc>
                  <a:spcPct val="99600"/>
                </a:lnSpc>
              </a:pPr>
              <a:r>
                <a:rPr lang="en-US" altLang="ko-KR" sz="2500" b="1" i="0" u="none" strike="noStrike">
                  <a:solidFill>
                    <a:srgbClr val="000000"/>
                  </a:solidFill>
                  <a:latin typeface="나눔스퀘어_ac Bold" panose="020B0600000101010101" pitchFamily="50" charset="-127"/>
                  <a:ea typeface="나눔스퀘어_ac Bold" panose="020B0600000101010101" pitchFamily="50" charset="-127"/>
                </a:rPr>
                <a:t>Juyong Rhee</a:t>
              </a:r>
              <a:endParaRPr lang="ko-KR" sz="2500" b="1"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18" name="TextBox 15"/>
            <p:cNvSpPr txBox="1"/>
            <p:nvPr/>
          </p:nvSpPr>
          <p:spPr>
            <a:xfrm>
              <a:off x="3708400" y="5080000"/>
              <a:ext cx="4648200" cy="977900"/>
            </a:xfrm>
            <a:prstGeom prst="rect">
              <a:avLst/>
            </a:prstGeom>
          </p:spPr>
          <p:txBody>
            <a:bodyPr lIns="0" tIns="0" rIns="0" bIns="0" rtlCol="0" anchor="ctr"/>
            <a:lstStyle/>
            <a:p>
              <a:pPr lvl="0" algn="l">
                <a:lnSpc>
                  <a:spcPct val="124499"/>
                </a:lnSpc>
              </a:pPr>
              <a:r>
                <a:rPr lang="en-US" sz="2000">
                  <a:solidFill>
                    <a:srgbClr val="000000">
                      <a:alpha val="76863"/>
                    </a:srgbClr>
                  </a:solidFill>
                  <a:latin typeface="나눔스퀘어_ac" panose="020B0600000101010101" pitchFamily="50" charset="-127"/>
                  <a:ea typeface="나눔스퀘어_ac" panose="020B0600000101010101" pitchFamily="50" charset="-127"/>
                </a:rPr>
                <a:t>- Team Leader</a:t>
              </a:r>
            </a:p>
            <a:p>
              <a:pPr lvl="0" algn="l">
                <a:lnSpc>
                  <a:spcPct val="124499"/>
                </a:lnSpc>
              </a:pPr>
              <a:r>
                <a:rPr lang="en-US" sz="2000" b="0" i="0" u="none" strike="noStrike">
                  <a:solidFill>
                    <a:srgbClr val="000000">
                      <a:alpha val="76863"/>
                    </a:srgbClr>
                  </a:solidFill>
                  <a:latin typeface="나눔스퀘어_ac" panose="020B0600000101010101" pitchFamily="50" charset="-127"/>
                  <a:ea typeface="나눔스퀘어_ac" panose="020B0600000101010101" pitchFamily="50" charset="-127"/>
                </a:rPr>
                <a:t>- BackEnd Development</a:t>
              </a:r>
            </a:p>
          </p:txBody>
        </p:sp>
        <p:pic>
          <p:nvPicPr>
            <p:cNvPr id="19" name="Picture 16"/>
            <p:cNvPicPr>
              <a:picLocks noChangeAspect="1"/>
            </p:cNvPicPr>
            <p:nvPr/>
          </p:nvPicPr>
          <p:blipFill>
            <a:blip r:embed="rId7"/>
            <a:stretch>
              <a:fillRect/>
            </a:stretch>
          </p:blipFill>
          <p:spPr>
            <a:xfrm>
              <a:off x="1333500" y="7327900"/>
              <a:ext cx="2044700" cy="2044700"/>
            </a:xfrm>
            <a:prstGeom prst="rect">
              <a:avLst/>
            </a:prstGeom>
          </p:spPr>
        </p:pic>
        <p:grpSp>
          <p:nvGrpSpPr>
            <p:cNvPr id="20" name="그룹 19"/>
            <p:cNvGrpSpPr/>
            <p:nvPr/>
          </p:nvGrpSpPr>
          <p:grpSpPr>
            <a:xfrm>
              <a:off x="3708400" y="7404100"/>
              <a:ext cx="3149600" cy="533400"/>
              <a:chOff x="3708400" y="7404100"/>
              <a:chExt cx="3149600" cy="533400"/>
            </a:xfrm>
          </p:grpSpPr>
          <p:pic>
            <p:nvPicPr>
              <p:cNvPr id="21" name="Picture 17"/>
              <p:cNvPicPr>
                <a:picLocks noChangeAspect="1"/>
              </p:cNvPicPr>
              <p:nvPr/>
            </p:nvPicPr>
            <p:blipFill>
              <a:blip r:embed="rId9"/>
              <a:stretch>
                <a:fillRect/>
              </a:stretch>
            </p:blipFill>
            <p:spPr>
              <a:xfrm>
                <a:off x="3708400" y="7404100"/>
                <a:ext cx="3149600" cy="533400"/>
              </a:xfrm>
              <a:prstGeom prst="rect">
                <a:avLst/>
              </a:prstGeom>
            </p:spPr>
          </p:pic>
          <p:sp>
            <p:nvSpPr>
              <p:cNvPr id="22" name="TextBox 18"/>
              <p:cNvSpPr txBox="1"/>
              <p:nvPr/>
            </p:nvSpPr>
            <p:spPr>
              <a:xfrm>
                <a:off x="3835400" y="7442200"/>
                <a:ext cx="2895600" cy="444500"/>
              </a:xfrm>
              <a:prstGeom prst="rect">
                <a:avLst/>
              </a:prstGeom>
            </p:spPr>
            <p:txBody>
              <a:bodyPr lIns="0" tIns="0" rIns="0" bIns="0" rtlCol="0" anchor="ctr"/>
              <a:lstStyle/>
              <a:p>
                <a:pPr lvl="0" algn="ctr">
                  <a:lnSpc>
                    <a:spcPct val="99600"/>
                  </a:lnSpc>
                </a:pPr>
                <a:r>
                  <a:rPr lang="en-US" altLang="ko-KR" sz="2500" b="1">
                    <a:solidFill>
                      <a:srgbClr val="000000"/>
                    </a:solidFill>
                    <a:latin typeface="나눔스퀘어_ac Bold" panose="020B0600000101010101" pitchFamily="50" charset="-127"/>
                    <a:ea typeface="나눔스퀘어_ac Bold" panose="020B0600000101010101" pitchFamily="50" charset="-127"/>
                  </a:rPr>
                  <a:t>Jihee Hwang</a:t>
                </a:r>
                <a:endParaRPr lang="ko-KR" sz="2500" b="1" i="0" u="none" strike="noStrike">
                  <a:solidFill>
                    <a:srgbClr val="000000"/>
                  </a:solidFill>
                  <a:latin typeface="나눔스퀘어_ac Bold" panose="020B0600000101010101" pitchFamily="50" charset="-127"/>
                  <a:ea typeface="나눔스퀘어_ac Bold" panose="020B0600000101010101" pitchFamily="50" charset="-127"/>
                </a:endParaRPr>
              </a:p>
            </p:txBody>
          </p:sp>
        </p:grpSp>
        <p:sp>
          <p:nvSpPr>
            <p:cNvPr id="23" name="TextBox 19"/>
            <p:cNvSpPr txBox="1"/>
            <p:nvPr/>
          </p:nvSpPr>
          <p:spPr>
            <a:xfrm>
              <a:off x="3708400" y="8204200"/>
              <a:ext cx="4648200" cy="977900"/>
            </a:xfrm>
            <a:prstGeom prst="rect">
              <a:avLst/>
            </a:prstGeom>
          </p:spPr>
          <p:txBody>
            <a:bodyPr lIns="0" tIns="0" rIns="0" bIns="0" rtlCol="0" anchor="ctr"/>
            <a:lstStyle/>
            <a:p>
              <a:pPr marL="342900" lvl="0" indent="-342900" algn="l">
                <a:lnSpc>
                  <a:spcPct val="124499"/>
                </a:lnSpc>
                <a:buFontTx/>
                <a:buChar char="-"/>
              </a:pPr>
              <a:r>
                <a:rPr lang="en-US" altLang="ko-KR" sz="2000" b="0" i="0" u="none" strike="noStrike">
                  <a:solidFill>
                    <a:srgbClr val="000000">
                      <a:alpha val="76863"/>
                    </a:srgbClr>
                  </a:solidFill>
                  <a:latin typeface="나눔스퀘어_ac" panose="020B0600000101010101" pitchFamily="50" charset="-127"/>
                  <a:ea typeface="나눔스퀘어_ac" panose="020B0600000101010101" pitchFamily="50" charset="-127"/>
                </a:rPr>
                <a:t>UI/UX Designmer</a:t>
              </a:r>
            </a:p>
            <a:p>
              <a:pPr marL="342900" lvl="0" indent="-342900" algn="l">
                <a:lnSpc>
                  <a:spcPct val="124499"/>
                </a:lnSpc>
                <a:buFontTx/>
                <a:buChar char="-"/>
              </a:pPr>
              <a:r>
                <a:rPr lang="en-US" sz="2000">
                  <a:solidFill>
                    <a:srgbClr val="000000">
                      <a:alpha val="76863"/>
                    </a:srgbClr>
                  </a:solidFill>
                  <a:latin typeface="나눔스퀘어_ac" panose="020B0600000101010101" pitchFamily="50" charset="-127"/>
                  <a:ea typeface="나눔스퀘어_ac" panose="020B0600000101010101" pitchFamily="50" charset="-127"/>
                </a:rPr>
                <a:t>FrontEnd Development</a:t>
              </a:r>
              <a:endParaRPr lang="en-US" sz="2000" b="0" i="0" u="none" strike="noStrike">
                <a:solidFill>
                  <a:srgbClr val="000000">
                    <a:alpha val="76863"/>
                  </a:srgbClr>
                </a:solidFill>
                <a:latin typeface="나눔스퀘어_ac" panose="020B0600000101010101" pitchFamily="50" charset="-127"/>
                <a:ea typeface="나눔스퀘어_ac" panose="020B0600000101010101" pitchFamily="50" charset="-127"/>
              </a:endParaRPr>
            </a:p>
          </p:txBody>
        </p:sp>
        <p:pic>
          <p:nvPicPr>
            <p:cNvPr id="24" name="Picture 20"/>
            <p:cNvPicPr>
              <a:picLocks noChangeAspect="1"/>
            </p:cNvPicPr>
            <p:nvPr/>
          </p:nvPicPr>
          <p:blipFill>
            <a:blip r:embed="rId7"/>
            <a:stretch>
              <a:fillRect/>
            </a:stretch>
          </p:blipFill>
          <p:spPr>
            <a:xfrm>
              <a:off x="9982200" y="4203700"/>
              <a:ext cx="2044700" cy="2044700"/>
            </a:xfrm>
            <a:prstGeom prst="rect">
              <a:avLst/>
            </a:prstGeom>
          </p:spPr>
        </p:pic>
        <p:pic>
          <p:nvPicPr>
            <p:cNvPr id="25" name="Picture 21"/>
            <p:cNvPicPr>
              <a:picLocks noChangeAspect="1"/>
            </p:cNvPicPr>
            <p:nvPr/>
          </p:nvPicPr>
          <p:blipFill>
            <a:blip r:embed="rId9"/>
            <a:stretch>
              <a:fillRect/>
            </a:stretch>
          </p:blipFill>
          <p:spPr>
            <a:xfrm>
              <a:off x="12344400" y="4279900"/>
              <a:ext cx="3149600" cy="533400"/>
            </a:xfrm>
            <a:prstGeom prst="rect">
              <a:avLst/>
            </a:prstGeom>
          </p:spPr>
        </p:pic>
        <p:sp>
          <p:nvSpPr>
            <p:cNvPr id="26" name="TextBox 22"/>
            <p:cNvSpPr txBox="1"/>
            <p:nvPr/>
          </p:nvSpPr>
          <p:spPr>
            <a:xfrm>
              <a:off x="12471400" y="4318000"/>
              <a:ext cx="2895600" cy="444500"/>
            </a:xfrm>
            <a:prstGeom prst="rect">
              <a:avLst/>
            </a:prstGeom>
          </p:spPr>
          <p:txBody>
            <a:bodyPr lIns="0" tIns="0" rIns="0" bIns="0" rtlCol="0" anchor="ctr"/>
            <a:lstStyle/>
            <a:p>
              <a:pPr lvl="0" algn="ctr">
                <a:lnSpc>
                  <a:spcPct val="99600"/>
                </a:lnSpc>
              </a:pPr>
              <a:r>
                <a:rPr lang="en-US" altLang="ko-KR" sz="2500" b="1" i="0" u="none" strike="noStrike">
                  <a:solidFill>
                    <a:srgbClr val="000000"/>
                  </a:solidFill>
                  <a:latin typeface="나눔스퀘어_ac Bold" panose="020B0600000101010101" pitchFamily="50" charset="-127"/>
                  <a:ea typeface="나눔스퀘어_ac Bold" panose="020B0600000101010101" pitchFamily="50" charset="-127"/>
                </a:rPr>
                <a:t>Yewon  Chun</a:t>
              </a:r>
              <a:endParaRPr lang="ko-KR" sz="2500" b="1"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28" name="TextBox 23"/>
            <p:cNvSpPr txBox="1"/>
            <p:nvPr/>
          </p:nvSpPr>
          <p:spPr>
            <a:xfrm>
              <a:off x="12344400" y="5080000"/>
              <a:ext cx="4648200" cy="977900"/>
            </a:xfrm>
            <a:prstGeom prst="rect">
              <a:avLst/>
            </a:prstGeom>
          </p:spPr>
          <p:txBody>
            <a:bodyPr lIns="0" tIns="0" rIns="0" bIns="0" rtlCol="0" anchor="ctr"/>
            <a:lstStyle/>
            <a:p>
              <a:pPr marL="342900" lvl="0" indent="-342900" algn="l">
                <a:lnSpc>
                  <a:spcPct val="124499"/>
                </a:lnSpc>
                <a:buFontTx/>
                <a:buChar char="-"/>
              </a:pPr>
              <a:r>
                <a:rPr lang="en-US" altLang="ko-KR" sz="2000">
                  <a:solidFill>
                    <a:srgbClr val="000000">
                      <a:alpha val="76863"/>
                    </a:srgbClr>
                  </a:solidFill>
                  <a:latin typeface="나눔스퀘어_ac" panose="020B0600000101010101" pitchFamily="50" charset="-127"/>
                  <a:ea typeface="나눔스퀘어_ac" panose="020B0600000101010101" pitchFamily="50" charset="-127"/>
                </a:rPr>
                <a:t>AI</a:t>
              </a:r>
              <a:r>
                <a:rPr lang="en-US" altLang="ko-KR" sz="2000" b="0" i="0" u="none" strike="noStrike">
                  <a:solidFill>
                    <a:srgbClr val="000000">
                      <a:alpha val="76863"/>
                    </a:srgbClr>
                  </a:solidFill>
                  <a:latin typeface="나눔스퀘어_ac" panose="020B0600000101010101" pitchFamily="50" charset="-127"/>
                  <a:ea typeface="나눔스퀘어_ac" panose="020B0600000101010101" pitchFamily="50" charset="-127"/>
                </a:rPr>
                <a:t> Model Development</a:t>
              </a:r>
            </a:p>
            <a:p>
              <a:pPr marL="342900" lvl="0" indent="-342900" algn="l">
                <a:lnSpc>
                  <a:spcPct val="124499"/>
                </a:lnSpc>
                <a:buFontTx/>
                <a:buChar char="-"/>
              </a:pPr>
              <a:r>
                <a:rPr lang="en-US" sz="2000">
                  <a:solidFill>
                    <a:srgbClr val="000000">
                      <a:alpha val="76863"/>
                    </a:srgbClr>
                  </a:solidFill>
                  <a:latin typeface="나눔스퀘어_ac" panose="020B0600000101010101" pitchFamily="50" charset="-127"/>
                  <a:ea typeface="나눔스퀘어_ac" panose="020B0600000101010101" pitchFamily="50" charset="-127"/>
                </a:rPr>
                <a:t>Documentation</a:t>
              </a:r>
              <a:endParaRPr lang="en-US" sz="2000" b="0" i="0" u="none" strike="noStrike">
                <a:solidFill>
                  <a:srgbClr val="000000">
                    <a:alpha val="76863"/>
                  </a:srgbClr>
                </a:solidFill>
                <a:latin typeface="나눔스퀘어_ac" panose="020B0600000101010101" pitchFamily="50" charset="-127"/>
                <a:ea typeface="나눔스퀘어_ac" panose="020B0600000101010101" pitchFamily="50" charset="-127"/>
              </a:endParaRPr>
            </a:p>
          </p:txBody>
        </p:sp>
        <p:pic>
          <p:nvPicPr>
            <p:cNvPr id="29" name="Picture 24"/>
            <p:cNvPicPr>
              <a:picLocks noChangeAspect="1"/>
            </p:cNvPicPr>
            <p:nvPr/>
          </p:nvPicPr>
          <p:blipFill>
            <a:blip r:embed="rId7"/>
            <a:stretch>
              <a:fillRect/>
            </a:stretch>
          </p:blipFill>
          <p:spPr>
            <a:xfrm>
              <a:off x="9982200" y="7327900"/>
              <a:ext cx="2044700" cy="2044700"/>
            </a:xfrm>
            <a:prstGeom prst="rect">
              <a:avLst/>
            </a:prstGeom>
          </p:spPr>
        </p:pic>
        <p:pic>
          <p:nvPicPr>
            <p:cNvPr id="30" name="Picture 25"/>
            <p:cNvPicPr>
              <a:picLocks noChangeAspect="1"/>
            </p:cNvPicPr>
            <p:nvPr/>
          </p:nvPicPr>
          <p:blipFill>
            <a:blip r:embed="rId8"/>
            <a:stretch>
              <a:fillRect/>
            </a:stretch>
          </p:blipFill>
          <p:spPr>
            <a:xfrm>
              <a:off x="12344400" y="7404100"/>
              <a:ext cx="3149600" cy="533400"/>
            </a:xfrm>
            <a:prstGeom prst="rect">
              <a:avLst/>
            </a:prstGeom>
          </p:spPr>
        </p:pic>
        <p:pic>
          <p:nvPicPr>
            <p:cNvPr id="31" name="Picture 26"/>
            <p:cNvPicPr>
              <a:picLocks noChangeAspect="1"/>
            </p:cNvPicPr>
            <p:nvPr/>
          </p:nvPicPr>
          <p:blipFill>
            <a:blip r:embed="rId10"/>
            <a:stretch>
              <a:fillRect/>
            </a:stretch>
          </p:blipFill>
          <p:spPr>
            <a:xfrm>
              <a:off x="1968500" y="4711700"/>
              <a:ext cx="939800" cy="939800"/>
            </a:xfrm>
            <a:prstGeom prst="rect">
              <a:avLst/>
            </a:prstGeom>
          </p:spPr>
        </p:pic>
        <p:pic>
          <p:nvPicPr>
            <p:cNvPr id="32" name="Picture 29"/>
            <p:cNvPicPr>
              <a:picLocks noChangeAspect="1"/>
            </p:cNvPicPr>
            <p:nvPr/>
          </p:nvPicPr>
          <p:blipFill>
            <a:blip r:embed="rId11"/>
            <a:stretch>
              <a:fillRect/>
            </a:stretch>
          </p:blipFill>
          <p:spPr>
            <a:xfrm>
              <a:off x="10617200" y="7962900"/>
              <a:ext cx="749300" cy="762000"/>
            </a:xfrm>
            <a:prstGeom prst="rect">
              <a:avLst/>
            </a:prstGeom>
          </p:spPr>
        </p:pic>
        <p:sp>
          <p:nvSpPr>
            <p:cNvPr id="33" name="TextBox 30"/>
            <p:cNvSpPr txBox="1"/>
            <p:nvPr/>
          </p:nvSpPr>
          <p:spPr>
            <a:xfrm>
              <a:off x="12471400" y="7442200"/>
              <a:ext cx="2895600" cy="444500"/>
            </a:xfrm>
            <a:prstGeom prst="rect">
              <a:avLst/>
            </a:prstGeom>
          </p:spPr>
          <p:txBody>
            <a:bodyPr lIns="0" tIns="0" rIns="0" bIns="0" rtlCol="0" anchor="ctr"/>
            <a:lstStyle/>
            <a:p>
              <a:pPr lvl="0" algn="ctr">
                <a:lnSpc>
                  <a:spcPct val="99600"/>
                </a:lnSpc>
              </a:pPr>
              <a:r>
                <a:rPr lang="en-US" altLang="ko-KR" sz="2500" b="1" i="0" u="none" strike="noStrike">
                  <a:solidFill>
                    <a:srgbClr val="000000"/>
                  </a:solidFill>
                  <a:latin typeface="나눔스퀘어_ac Bold" panose="020B0600000101010101" pitchFamily="50" charset="-127"/>
                  <a:ea typeface="나눔스퀘어_ac Bold" panose="020B0600000101010101" pitchFamily="50" charset="-127"/>
                </a:rPr>
                <a:t>Jorge Alcorta</a:t>
              </a:r>
              <a:endParaRPr lang="ko-KR" sz="2500" b="1"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34" name="TextBox 31"/>
            <p:cNvSpPr txBox="1"/>
            <p:nvPr/>
          </p:nvSpPr>
          <p:spPr>
            <a:xfrm>
              <a:off x="12344400" y="8204200"/>
              <a:ext cx="4648200" cy="977900"/>
            </a:xfrm>
            <a:prstGeom prst="rect">
              <a:avLst/>
            </a:prstGeom>
          </p:spPr>
          <p:txBody>
            <a:bodyPr lIns="0" tIns="0" rIns="0" bIns="0" rtlCol="0" anchor="ctr"/>
            <a:lstStyle/>
            <a:p>
              <a:pPr marL="342900" lvl="0" indent="-342900" algn="l">
                <a:lnSpc>
                  <a:spcPct val="124499"/>
                </a:lnSpc>
                <a:buFontTx/>
                <a:buChar char="-"/>
              </a:pPr>
              <a:r>
                <a:rPr lang="en-US" altLang="ko-KR" sz="2000">
                  <a:solidFill>
                    <a:srgbClr val="000000">
                      <a:alpha val="76863"/>
                    </a:srgbClr>
                  </a:solidFill>
                  <a:latin typeface="나눔스퀘어_ac" panose="020B0600000101010101" pitchFamily="50" charset="-127"/>
                  <a:ea typeface="나눔스퀘어_ac" panose="020B0600000101010101" pitchFamily="50" charset="-127"/>
                </a:rPr>
                <a:t>AI </a:t>
              </a:r>
              <a:r>
                <a:rPr lang="en-US" altLang="ko-KR" sz="2000" b="0" i="0" u="none" strike="noStrike">
                  <a:solidFill>
                    <a:srgbClr val="000000">
                      <a:alpha val="76863"/>
                    </a:srgbClr>
                  </a:solidFill>
                  <a:latin typeface="나눔스퀘어_ac" panose="020B0600000101010101" pitchFamily="50" charset="-127"/>
                  <a:ea typeface="나눔스퀘어_ac" panose="020B0600000101010101" pitchFamily="50" charset="-127"/>
                </a:rPr>
                <a:t>Model Development</a:t>
              </a:r>
            </a:p>
            <a:p>
              <a:pPr marL="342900" lvl="0" indent="-342900" algn="l">
                <a:lnSpc>
                  <a:spcPct val="124499"/>
                </a:lnSpc>
                <a:buFontTx/>
                <a:buChar char="-"/>
              </a:pPr>
              <a:r>
                <a:rPr lang="en-US" sz="2000">
                  <a:solidFill>
                    <a:srgbClr val="000000">
                      <a:alpha val="76863"/>
                    </a:srgbClr>
                  </a:solidFill>
                  <a:latin typeface="나눔스퀘어_ac" panose="020B0600000101010101" pitchFamily="50" charset="-127"/>
                  <a:ea typeface="나눔스퀘어_ac" panose="020B0600000101010101" pitchFamily="50" charset="-127"/>
                </a:rPr>
                <a:t>Presentation</a:t>
              </a:r>
              <a:endParaRPr lang="en-US" sz="2000" b="0" i="0" u="none" strike="noStrike">
                <a:solidFill>
                  <a:srgbClr val="000000">
                    <a:alpha val="76863"/>
                  </a:srgbClr>
                </a:solidFill>
                <a:latin typeface="나눔스퀘어_ac" panose="020B0600000101010101" pitchFamily="50" charset="-127"/>
                <a:ea typeface="나눔스퀘어_ac" panose="020B0600000101010101" pitchFamily="50" charset="-127"/>
              </a:endParaRPr>
            </a:p>
          </p:txBody>
        </p:sp>
        <p:pic>
          <p:nvPicPr>
            <p:cNvPr id="35" name="Picture 27"/>
            <p:cNvPicPr>
              <a:picLocks noChangeAspect="1"/>
            </p:cNvPicPr>
            <p:nvPr/>
          </p:nvPicPr>
          <p:blipFill>
            <a:blip r:embed="rId12"/>
            <a:stretch>
              <a:fillRect/>
            </a:stretch>
          </p:blipFill>
          <p:spPr>
            <a:xfrm>
              <a:off x="1822450" y="7804150"/>
              <a:ext cx="1066800" cy="1066800"/>
            </a:xfrm>
            <a:prstGeom prst="rect">
              <a:avLst/>
            </a:prstGeom>
          </p:spPr>
        </p:pic>
        <p:pic>
          <p:nvPicPr>
            <p:cNvPr id="37" name="Picture 28"/>
            <p:cNvPicPr>
              <a:picLocks noChangeAspect="1"/>
            </p:cNvPicPr>
            <p:nvPr/>
          </p:nvPicPr>
          <p:blipFill>
            <a:blip r:embed="rId13"/>
            <a:stretch>
              <a:fillRect/>
            </a:stretch>
          </p:blipFill>
          <p:spPr>
            <a:xfrm>
              <a:off x="10426700" y="4657867"/>
              <a:ext cx="1130300" cy="1130300"/>
            </a:xfrm>
            <a:prstGeom prst="rect">
              <a:avLst/>
            </a:prstGeom>
          </p:spPr>
        </p:pic>
      </p:grpSp>
    </p:spTree>
    <p:extLst>
      <p:ext uri="{BB962C8B-B14F-4D97-AF65-F5344CB8AC3E}">
        <p14:creationId xmlns:p14="http://schemas.microsoft.com/office/powerpoint/2010/main" val="3265864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그림 44"/>
          <p:cNvPicPr>
            <a:picLocks noChangeAspect="1"/>
          </p:cNvPicPr>
          <p:nvPr/>
        </p:nvPicPr>
        <p:blipFill>
          <a:blip r:embed="rId2"/>
          <a:stretch>
            <a:fillRect/>
          </a:stretch>
        </p:blipFill>
        <p:spPr>
          <a:xfrm>
            <a:off x="4104364" y="5676900"/>
            <a:ext cx="10062794" cy="2889418"/>
          </a:xfrm>
          <a:prstGeom prst="rect">
            <a:avLst/>
          </a:prstGeom>
          <a:ln>
            <a:solidFill>
              <a:schemeClr val="tx1"/>
            </a:solidFill>
          </a:ln>
        </p:spPr>
      </p:pic>
      <p:pic>
        <p:nvPicPr>
          <p:cNvPr id="4" name="Picture 4"/>
          <p:cNvPicPr>
            <a:picLocks noChangeAspect="1"/>
          </p:cNvPicPr>
          <p:nvPr/>
        </p:nvPicPr>
        <p:blipFill>
          <a:blip r:embed="rId3"/>
          <a:stretch>
            <a:fillRect/>
          </a:stretch>
        </p:blipFill>
        <p:spPr>
          <a:xfrm rot="10800000">
            <a:off x="647700" y="9283700"/>
            <a:ext cx="17030700" cy="25400"/>
          </a:xfrm>
          <a:prstGeom prst="rect">
            <a:avLst/>
          </a:prstGeom>
        </p:spPr>
      </p:pic>
      <p:pic>
        <p:nvPicPr>
          <p:cNvPr id="7" name="Picture 7"/>
          <p:cNvPicPr>
            <a:picLocks noChangeAspect="1"/>
          </p:cNvPicPr>
          <p:nvPr/>
        </p:nvPicPr>
        <p:blipFill>
          <a:blip r:embed="rId4"/>
          <a:stretch>
            <a:fillRect/>
          </a:stretch>
        </p:blipFill>
        <p:spPr>
          <a:xfrm>
            <a:off x="63500" y="1193800"/>
            <a:ext cx="18402300" cy="25400"/>
          </a:xfrm>
          <a:prstGeom prst="rect">
            <a:avLst/>
          </a:prstGeom>
        </p:spPr>
      </p:pic>
      <p:pic>
        <p:nvPicPr>
          <p:cNvPr id="8" name="Picture 8"/>
          <p:cNvPicPr>
            <a:picLocks noChangeAspect="1"/>
          </p:cNvPicPr>
          <p:nvPr/>
        </p:nvPicPr>
        <p:blipFill>
          <a:blip r:embed="rId5"/>
          <a:stretch>
            <a:fillRect/>
          </a:stretch>
        </p:blipFill>
        <p:spPr>
          <a:xfrm>
            <a:off x="-812800" y="666750"/>
            <a:ext cx="7975600" cy="1130300"/>
          </a:xfrm>
          <a:prstGeom prst="rect">
            <a:avLst/>
          </a:prstGeom>
        </p:spPr>
      </p:pic>
      <p:pic>
        <p:nvPicPr>
          <p:cNvPr id="9" name="Picture 9"/>
          <p:cNvPicPr>
            <a:picLocks noChangeAspect="1"/>
          </p:cNvPicPr>
          <p:nvPr/>
        </p:nvPicPr>
        <p:blipFill>
          <a:blip r:embed="rId6"/>
          <a:stretch>
            <a:fillRect/>
          </a:stretch>
        </p:blipFill>
        <p:spPr>
          <a:xfrm rot="-13500000">
            <a:off x="5994400" y="774700"/>
            <a:ext cx="838200" cy="838200"/>
          </a:xfrm>
          <a:prstGeom prst="rect">
            <a:avLst/>
          </a:prstGeom>
        </p:spPr>
      </p:pic>
      <p:sp>
        <p:nvSpPr>
          <p:cNvPr id="16" name="TextBox 16"/>
          <p:cNvSpPr txBox="1"/>
          <p:nvPr/>
        </p:nvSpPr>
        <p:spPr>
          <a:xfrm>
            <a:off x="-76200" y="876300"/>
            <a:ext cx="6311900" cy="736600"/>
          </a:xfrm>
          <a:prstGeom prst="rect">
            <a:avLst/>
          </a:prstGeom>
        </p:spPr>
        <p:txBody>
          <a:bodyPr lIns="0" tIns="0" rIns="0" bIns="0" rtlCol="0" anchor="t"/>
          <a:lstStyle/>
          <a:p>
            <a:pPr lvl="0" algn="ctr">
              <a:lnSpc>
                <a:spcPct val="116199"/>
              </a:lnSpc>
            </a:pPr>
            <a:r>
              <a:rPr lang="en-US" altLang="ko-KR" sz="4000">
                <a:solidFill>
                  <a:srgbClr val="000000"/>
                </a:solidFill>
                <a:latin typeface="나눔스퀘어_ac Bold" panose="020B0600000101010101" pitchFamily="50" charset="-127"/>
                <a:ea typeface="나눔스퀘어_ac Bold" panose="020B0600000101010101" pitchFamily="50" charset="-127"/>
              </a:rPr>
              <a:t>AI Model Development</a:t>
            </a:r>
            <a:endParaRPr lang="ko-KR" sz="4000" b="0" i="0" u="none" strike="noStrike">
              <a:solidFill>
                <a:srgbClr val="000000"/>
              </a:solidFill>
              <a:latin typeface="나눔스퀘어_ac Bold" panose="020B0600000101010101" pitchFamily="50" charset="-127"/>
              <a:ea typeface="나눔스퀘어_ac Bold" panose="020B0600000101010101" pitchFamily="50" charset="-127"/>
            </a:endParaRPr>
          </a:p>
        </p:txBody>
      </p:sp>
      <p:grpSp>
        <p:nvGrpSpPr>
          <p:cNvPr id="41" name="그룹 40"/>
          <p:cNvGrpSpPr/>
          <p:nvPr/>
        </p:nvGrpSpPr>
        <p:grpSpPr>
          <a:xfrm>
            <a:off x="685800" y="1943100"/>
            <a:ext cx="8534400" cy="830997"/>
            <a:chOff x="685800" y="2095500"/>
            <a:chExt cx="8534400" cy="830997"/>
          </a:xfrm>
        </p:grpSpPr>
        <p:sp>
          <p:nvSpPr>
            <p:cNvPr id="36" name="직사각형 35"/>
            <p:cNvSpPr/>
            <p:nvPr/>
          </p:nvSpPr>
          <p:spPr>
            <a:xfrm>
              <a:off x="685800" y="2095500"/>
              <a:ext cx="8534400" cy="830997"/>
            </a:xfrm>
            <a:prstGeom prst="rect">
              <a:avLst/>
            </a:prstGeom>
          </p:spPr>
          <p:txBody>
            <a:bodyPr wrap="square">
              <a:spAutoFit/>
            </a:bodyPr>
            <a:lstStyle/>
            <a:p>
              <a:pPr algn="ctr">
                <a:lnSpc>
                  <a:spcPct val="150000"/>
                </a:lnSpc>
              </a:pPr>
              <a:r>
                <a:rPr lang="en-US" altLang="ko-KR" sz="3200">
                  <a:latin typeface="나눔스퀘어_ac Bold" panose="020B0600000101010101" pitchFamily="50" charset="-127"/>
                  <a:ea typeface="나눔스퀘어_ac Bold" panose="020B0600000101010101" pitchFamily="50" charset="-127"/>
                </a:rPr>
                <a:t>RAG (Retrieval-Augmented Generation)</a:t>
              </a:r>
              <a:endParaRPr lang="ko-KR" altLang="en-US" sz="3200">
                <a:latin typeface="나눔스퀘어_ac Bold" panose="020B0600000101010101" pitchFamily="50" charset="-127"/>
                <a:ea typeface="나눔스퀘어_ac Bold" panose="020B0600000101010101" pitchFamily="50" charset="-127"/>
              </a:endParaRPr>
            </a:p>
          </p:txBody>
        </p:sp>
        <p:sp>
          <p:nvSpPr>
            <p:cNvPr id="3" name="직사각형 2"/>
            <p:cNvSpPr/>
            <p:nvPr/>
          </p:nvSpPr>
          <p:spPr>
            <a:xfrm>
              <a:off x="923544" y="2238039"/>
              <a:ext cx="108000" cy="659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직사각형 4"/>
          <p:cNvSpPr/>
          <p:nvPr/>
        </p:nvSpPr>
        <p:spPr>
          <a:xfrm>
            <a:off x="923544" y="2781300"/>
            <a:ext cx="16856456" cy="1384995"/>
          </a:xfrm>
          <a:prstGeom prst="rect">
            <a:avLst/>
          </a:prstGeom>
        </p:spPr>
        <p:txBody>
          <a:bodyPr wrap="square">
            <a:spAutoFit/>
          </a:bodyPr>
          <a:lstStyle/>
          <a:p>
            <a:pPr>
              <a:lnSpc>
                <a:spcPct val="150000"/>
              </a:lnSpc>
            </a:pPr>
            <a:r>
              <a:rPr lang="ko-KR" altLang="en-US" sz="2800">
                <a:latin typeface="나눔스퀘어_ac" panose="020B0600000101010101" pitchFamily="50" charset="-127"/>
                <a:ea typeface="나눔스퀘어_ac" panose="020B0600000101010101" pitchFamily="50" charset="-127"/>
              </a:rPr>
              <a:t>Simply, it is a technique for generating reliable responses by checking </a:t>
            </a:r>
            <a:r>
              <a:rPr lang="ko-KR" altLang="en-US" sz="2800">
                <a:latin typeface="나눔스퀘어_ac Bold" panose="020B0600000101010101" pitchFamily="50" charset="-127"/>
                <a:ea typeface="나눔스퀘어_ac Bold" panose="020B0600000101010101" pitchFamily="50" charset="-127"/>
              </a:rPr>
              <a:t>reference resources</a:t>
            </a:r>
            <a:endParaRPr lang="en-US" altLang="ko-KR" sz="2800">
              <a:latin typeface="나눔스퀘어_ac Bold" panose="020B0600000101010101" pitchFamily="50" charset="-127"/>
              <a:ea typeface="나눔스퀘어_ac Bold" panose="020B0600000101010101" pitchFamily="50" charset="-127"/>
            </a:endParaRPr>
          </a:p>
          <a:p>
            <a:pPr>
              <a:lnSpc>
                <a:spcPct val="150000"/>
              </a:lnSpc>
            </a:pPr>
            <a:r>
              <a:rPr lang="ko-KR" altLang="en-US" sz="2800">
                <a:latin typeface="나눔스퀘어_ac" panose="020B0600000101010101" pitchFamily="50" charset="-127"/>
                <a:ea typeface="나눔스퀘어_ac" panose="020B0600000101010101" pitchFamily="50" charset="-127"/>
              </a:rPr>
              <a:t>other than LLM data sources to generate chatbot responses.</a:t>
            </a:r>
          </a:p>
        </p:txBody>
      </p:sp>
      <p:sp>
        <p:nvSpPr>
          <p:cNvPr id="38" name="직사각형 37"/>
          <p:cNvSpPr/>
          <p:nvPr/>
        </p:nvSpPr>
        <p:spPr>
          <a:xfrm>
            <a:off x="1031544" y="4762500"/>
            <a:ext cx="16856456" cy="738664"/>
          </a:xfrm>
          <a:prstGeom prst="rect">
            <a:avLst/>
          </a:prstGeom>
        </p:spPr>
        <p:txBody>
          <a:bodyPr wrap="square">
            <a:spAutoFit/>
          </a:bodyPr>
          <a:lstStyle/>
          <a:p>
            <a:pPr algn="ctr">
              <a:lnSpc>
                <a:spcPct val="150000"/>
              </a:lnSpc>
            </a:pPr>
            <a:r>
              <a:rPr lang="en-US" altLang="ko-KR" sz="2800">
                <a:latin typeface="나눔스퀘어_ac" panose="020B0600000101010101" pitchFamily="50" charset="-127"/>
                <a:ea typeface="나눔스퀘어_ac" panose="020B0600000101010101" pitchFamily="50" charset="-127"/>
              </a:rPr>
              <a:t>By Using RAG technique, our chatbot can generate answers with lower </a:t>
            </a:r>
            <a:r>
              <a:rPr lang="en-US" altLang="ko-KR" sz="2800">
                <a:latin typeface="나눔스퀘어_ac Bold" panose="020B0600000101010101" pitchFamily="50" charset="-127"/>
                <a:ea typeface="나눔스퀘어_ac Bold" panose="020B0600000101010101" pitchFamily="50" charset="-127"/>
              </a:rPr>
              <a:t>hallucination</a:t>
            </a:r>
            <a:r>
              <a:rPr lang="en-US" altLang="ko-KR" sz="2800">
                <a:latin typeface="나눔스퀘어_ac" panose="020B0600000101010101" pitchFamily="50" charset="-127"/>
                <a:ea typeface="나눔스퀘어_ac" panose="020B0600000101010101" pitchFamily="50" charset="-127"/>
              </a:rPr>
              <a:t>.</a:t>
            </a:r>
            <a:endParaRPr lang="ko-KR" altLang="en-US" sz="2800">
              <a:latin typeface="나눔스퀘어_ac" panose="020B0600000101010101" pitchFamily="50" charset="-127"/>
              <a:ea typeface="나눔스퀘어_ac" panose="020B0600000101010101" pitchFamily="50" charset="-127"/>
            </a:endParaRPr>
          </a:p>
        </p:txBody>
      </p:sp>
      <p:cxnSp>
        <p:nvCxnSpPr>
          <p:cNvPr id="39" name="직선 연결선 38"/>
          <p:cNvCxnSpPr/>
          <p:nvPr/>
        </p:nvCxnSpPr>
        <p:spPr>
          <a:xfrm>
            <a:off x="9144000" y="4229100"/>
            <a:ext cx="0" cy="542668"/>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2050" name="Picture 2" descr="斜に構える人のイラスト（男性）"/>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265223" y="6680655"/>
            <a:ext cx="2206625" cy="2536351"/>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그룹 41"/>
          <p:cNvGrpSpPr/>
          <p:nvPr/>
        </p:nvGrpSpPr>
        <p:grpSpPr>
          <a:xfrm>
            <a:off x="6819583" y="8258488"/>
            <a:ext cx="4648835" cy="698500"/>
            <a:chOff x="2971165" y="8940800"/>
            <a:chExt cx="3582670" cy="698500"/>
          </a:xfrm>
        </p:grpSpPr>
        <p:pic>
          <p:nvPicPr>
            <p:cNvPr id="43" name="Picture 6"/>
            <p:cNvPicPr>
              <a:picLocks noChangeAspect="1"/>
            </p:cNvPicPr>
            <p:nvPr/>
          </p:nvPicPr>
          <p:blipFill>
            <a:blip r:embed="rId8"/>
            <a:stretch>
              <a:fillRect/>
            </a:stretch>
          </p:blipFill>
          <p:spPr>
            <a:xfrm>
              <a:off x="2971165" y="8940800"/>
              <a:ext cx="3582670" cy="698500"/>
            </a:xfrm>
            <a:prstGeom prst="rect">
              <a:avLst/>
            </a:prstGeom>
          </p:spPr>
        </p:pic>
        <p:sp>
          <p:nvSpPr>
            <p:cNvPr id="44" name="TextBox 14"/>
            <p:cNvSpPr txBox="1"/>
            <p:nvPr/>
          </p:nvSpPr>
          <p:spPr>
            <a:xfrm>
              <a:off x="3035300" y="9004300"/>
              <a:ext cx="3441700" cy="571500"/>
            </a:xfrm>
            <a:prstGeom prst="rect">
              <a:avLst/>
            </a:prstGeom>
          </p:spPr>
          <p:txBody>
            <a:bodyPr lIns="0" tIns="0" rIns="0" bIns="0" rtlCol="0" anchor="t"/>
            <a:lstStyle/>
            <a:p>
              <a:pPr lvl="0" algn="ctr">
                <a:lnSpc>
                  <a:spcPct val="116199"/>
                </a:lnSpc>
              </a:pPr>
              <a:r>
                <a:rPr lang="en-US" altLang="ko-KR" sz="2800" b="0" i="0" u="none" strike="noStrike">
                  <a:solidFill>
                    <a:srgbClr val="FFFFFF"/>
                  </a:solidFill>
                  <a:latin typeface="나눔스퀘어_ac Bold" panose="020B0600000101010101" pitchFamily="50" charset="-127"/>
                  <a:ea typeface="나눔스퀘어_ac Bold" panose="020B0600000101010101" pitchFamily="50" charset="-127"/>
                </a:rPr>
                <a:t>Example of Hallucination</a:t>
              </a:r>
              <a:endParaRPr lang="ko-KR" sz="2800" b="0" i="0" u="none" strike="noStrike">
                <a:solidFill>
                  <a:srgbClr val="FFFFFF"/>
                </a:solidFill>
                <a:latin typeface="나눔스퀘어_ac Bold" panose="020B0600000101010101" pitchFamily="50" charset="-127"/>
                <a:ea typeface="나눔스퀘어_ac Bold" panose="020B0600000101010101" pitchFamily="50" charset="-127"/>
              </a:endParaRPr>
            </a:p>
          </p:txBody>
        </p:sp>
      </p:grpSp>
    </p:spTree>
    <p:extLst>
      <p:ext uri="{BB962C8B-B14F-4D97-AF65-F5344CB8AC3E}">
        <p14:creationId xmlns:p14="http://schemas.microsoft.com/office/powerpoint/2010/main" val="3091269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tretch>
            <a:fillRect/>
          </a:stretch>
        </p:blipFill>
        <p:spPr>
          <a:xfrm rot="10800000">
            <a:off x="647700" y="9283700"/>
            <a:ext cx="17030700" cy="25400"/>
          </a:xfrm>
          <a:prstGeom prst="rect">
            <a:avLst/>
          </a:prstGeom>
        </p:spPr>
      </p:pic>
      <p:pic>
        <p:nvPicPr>
          <p:cNvPr id="7" name="Picture 7"/>
          <p:cNvPicPr>
            <a:picLocks noChangeAspect="1"/>
          </p:cNvPicPr>
          <p:nvPr/>
        </p:nvPicPr>
        <p:blipFill>
          <a:blip r:embed="rId3"/>
          <a:stretch>
            <a:fillRect/>
          </a:stretch>
        </p:blipFill>
        <p:spPr>
          <a:xfrm>
            <a:off x="63500" y="1193800"/>
            <a:ext cx="18402300" cy="25400"/>
          </a:xfrm>
          <a:prstGeom prst="rect">
            <a:avLst/>
          </a:prstGeom>
        </p:spPr>
      </p:pic>
      <p:pic>
        <p:nvPicPr>
          <p:cNvPr id="8" name="Picture 8"/>
          <p:cNvPicPr>
            <a:picLocks noChangeAspect="1"/>
          </p:cNvPicPr>
          <p:nvPr/>
        </p:nvPicPr>
        <p:blipFill>
          <a:blip r:embed="rId4"/>
          <a:stretch>
            <a:fillRect/>
          </a:stretch>
        </p:blipFill>
        <p:spPr>
          <a:xfrm>
            <a:off x="-812800" y="666750"/>
            <a:ext cx="7975600" cy="1130300"/>
          </a:xfrm>
          <a:prstGeom prst="rect">
            <a:avLst/>
          </a:prstGeom>
        </p:spPr>
      </p:pic>
      <p:pic>
        <p:nvPicPr>
          <p:cNvPr id="9" name="Picture 9"/>
          <p:cNvPicPr>
            <a:picLocks noChangeAspect="1"/>
          </p:cNvPicPr>
          <p:nvPr/>
        </p:nvPicPr>
        <p:blipFill>
          <a:blip r:embed="rId5"/>
          <a:stretch>
            <a:fillRect/>
          </a:stretch>
        </p:blipFill>
        <p:spPr>
          <a:xfrm rot="-13500000">
            <a:off x="5994400" y="774700"/>
            <a:ext cx="838200" cy="838200"/>
          </a:xfrm>
          <a:prstGeom prst="rect">
            <a:avLst/>
          </a:prstGeom>
        </p:spPr>
      </p:pic>
      <p:sp>
        <p:nvSpPr>
          <p:cNvPr id="16" name="TextBox 16"/>
          <p:cNvSpPr txBox="1"/>
          <p:nvPr/>
        </p:nvSpPr>
        <p:spPr>
          <a:xfrm>
            <a:off x="-76200" y="876300"/>
            <a:ext cx="6311900" cy="736600"/>
          </a:xfrm>
          <a:prstGeom prst="rect">
            <a:avLst/>
          </a:prstGeom>
        </p:spPr>
        <p:txBody>
          <a:bodyPr lIns="0" tIns="0" rIns="0" bIns="0" rtlCol="0" anchor="t"/>
          <a:lstStyle/>
          <a:p>
            <a:pPr lvl="0" algn="ctr">
              <a:lnSpc>
                <a:spcPct val="116199"/>
              </a:lnSpc>
            </a:pPr>
            <a:r>
              <a:rPr lang="en-US" altLang="ko-KR" sz="4000">
                <a:solidFill>
                  <a:srgbClr val="000000"/>
                </a:solidFill>
                <a:latin typeface="나눔스퀘어_ac Bold" panose="020B0600000101010101" pitchFamily="50" charset="-127"/>
                <a:ea typeface="나눔스퀘어_ac Bold" panose="020B0600000101010101" pitchFamily="50" charset="-127"/>
              </a:rPr>
              <a:t>AI Model Development</a:t>
            </a:r>
            <a:endParaRPr lang="ko-KR" sz="4000" b="0" i="0" u="none" strike="noStrike">
              <a:solidFill>
                <a:srgbClr val="000000"/>
              </a:solidFill>
              <a:latin typeface="나눔스퀘어_ac Bold" panose="020B0600000101010101" pitchFamily="50" charset="-127"/>
              <a:ea typeface="나눔스퀘어_ac Bold" panose="020B0600000101010101" pitchFamily="50" charset="-127"/>
            </a:endParaRPr>
          </a:p>
        </p:txBody>
      </p:sp>
      <p:grpSp>
        <p:nvGrpSpPr>
          <p:cNvPr id="6" name="그룹 5"/>
          <p:cNvGrpSpPr/>
          <p:nvPr/>
        </p:nvGrpSpPr>
        <p:grpSpPr>
          <a:xfrm>
            <a:off x="923544" y="1943100"/>
            <a:ext cx="8753856" cy="801716"/>
            <a:chOff x="923544" y="1943100"/>
            <a:chExt cx="8753856" cy="801716"/>
          </a:xfrm>
        </p:grpSpPr>
        <p:sp>
          <p:nvSpPr>
            <p:cNvPr id="36" name="직사각형 35"/>
            <p:cNvSpPr/>
            <p:nvPr/>
          </p:nvSpPr>
          <p:spPr>
            <a:xfrm>
              <a:off x="1143000" y="1943100"/>
              <a:ext cx="8534400" cy="759952"/>
            </a:xfrm>
            <a:prstGeom prst="rect">
              <a:avLst/>
            </a:prstGeom>
          </p:spPr>
          <p:txBody>
            <a:bodyPr wrap="square">
              <a:spAutoFit/>
            </a:bodyPr>
            <a:lstStyle/>
            <a:p>
              <a:pPr>
                <a:lnSpc>
                  <a:spcPct val="150000"/>
                </a:lnSpc>
              </a:pPr>
              <a:r>
                <a:rPr lang="en-US" altLang="ko-KR" sz="3200">
                  <a:latin typeface="나눔스퀘어_ac Bold" panose="020B0600000101010101" pitchFamily="50" charset="-127"/>
                  <a:ea typeface="나눔스퀘어_ac Bold" panose="020B0600000101010101" pitchFamily="50" charset="-127"/>
                </a:rPr>
                <a:t>Langchain</a:t>
              </a:r>
              <a:endParaRPr lang="ko-KR" altLang="en-US" sz="3200">
                <a:latin typeface="나눔스퀘어_ac Bold" panose="020B0600000101010101" pitchFamily="50" charset="-127"/>
                <a:ea typeface="나눔스퀘어_ac Bold" panose="020B0600000101010101" pitchFamily="50" charset="-127"/>
              </a:endParaRPr>
            </a:p>
          </p:txBody>
        </p:sp>
        <p:sp>
          <p:nvSpPr>
            <p:cNvPr id="3" name="직사각형 2"/>
            <p:cNvSpPr/>
            <p:nvPr/>
          </p:nvSpPr>
          <p:spPr>
            <a:xfrm>
              <a:off x="923544" y="2085639"/>
              <a:ext cx="108000" cy="659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p:cNvSpPr/>
          <p:nvPr/>
        </p:nvSpPr>
        <p:spPr>
          <a:xfrm>
            <a:off x="960484" y="3086100"/>
            <a:ext cx="16717916" cy="2031325"/>
          </a:xfrm>
          <a:prstGeom prst="rect">
            <a:avLst/>
          </a:prstGeom>
        </p:spPr>
        <p:txBody>
          <a:bodyPr wrap="square">
            <a:spAutoFit/>
          </a:bodyPr>
          <a:lstStyle/>
          <a:p>
            <a:pPr>
              <a:lnSpc>
                <a:spcPct val="150000"/>
              </a:lnSpc>
            </a:pPr>
            <a:r>
              <a:rPr lang="en-US" altLang="ko-KR" sz="2800">
                <a:solidFill>
                  <a:srgbClr val="333333"/>
                </a:solidFill>
                <a:latin typeface="나눔스퀘어_ac" panose="020B0600000101010101" pitchFamily="50" charset="-127"/>
                <a:ea typeface="나눔스퀘어_ac" panose="020B0600000101010101" pitchFamily="50" charset="-127"/>
              </a:rPr>
              <a:t>An open source framework for building applications based on large language models (LLMs).</a:t>
            </a:r>
          </a:p>
          <a:p>
            <a:pPr>
              <a:lnSpc>
                <a:spcPct val="150000"/>
              </a:lnSpc>
            </a:pPr>
            <a:r>
              <a:rPr lang="en-US" altLang="ko-KR" sz="2800">
                <a:latin typeface="나눔스퀘어_ac" panose="020B0600000101010101" pitchFamily="50" charset="-127"/>
                <a:ea typeface="나눔스퀘어_ac" panose="020B0600000101010101" pitchFamily="50" charset="-127"/>
              </a:rPr>
              <a:t>It is possible to develop models in a modularized manner by using various document loaders and embedding models provided by Langchain.</a:t>
            </a:r>
            <a:endParaRPr lang="ko-KR" altLang="en-US" sz="2800">
              <a:latin typeface="나눔스퀘어_ac" panose="020B0600000101010101" pitchFamily="50" charset="-127"/>
              <a:ea typeface="나눔스퀘어_ac" panose="020B0600000101010101" pitchFamily="50" charset="-127"/>
            </a:endParaRPr>
          </a:p>
        </p:txBody>
      </p:sp>
      <p:pic>
        <p:nvPicPr>
          <p:cNvPr id="7172" name="Picture 4" descr="LangChain과 GPT-4o-mini로 구현하는 간단한 페르소나 챗봇"/>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1520" y="5219700"/>
            <a:ext cx="7744960" cy="3192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369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tretch>
            <a:fillRect/>
          </a:stretch>
        </p:blipFill>
        <p:spPr>
          <a:xfrm rot="10800000">
            <a:off x="647700" y="9283700"/>
            <a:ext cx="17030700" cy="25400"/>
          </a:xfrm>
          <a:prstGeom prst="rect">
            <a:avLst/>
          </a:prstGeom>
        </p:spPr>
      </p:pic>
      <p:pic>
        <p:nvPicPr>
          <p:cNvPr id="7" name="Picture 7"/>
          <p:cNvPicPr>
            <a:picLocks noChangeAspect="1"/>
          </p:cNvPicPr>
          <p:nvPr/>
        </p:nvPicPr>
        <p:blipFill>
          <a:blip r:embed="rId3"/>
          <a:stretch>
            <a:fillRect/>
          </a:stretch>
        </p:blipFill>
        <p:spPr>
          <a:xfrm>
            <a:off x="63500" y="1193800"/>
            <a:ext cx="18402300" cy="25400"/>
          </a:xfrm>
          <a:prstGeom prst="rect">
            <a:avLst/>
          </a:prstGeom>
        </p:spPr>
      </p:pic>
      <p:pic>
        <p:nvPicPr>
          <p:cNvPr id="8" name="Picture 8"/>
          <p:cNvPicPr>
            <a:picLocks noChangeAspect="1"/>
          </p:cNvPicPr>
          <p:nvPr/>
        </p:nvPicPr>
        <p:blipFill>
          <a:blip r:embed="rId4"/>
          <a:stretch>
            <a:fillRect/>
          </a:stretch>
        </p:blipFill>
        <p:spPr>
          <a:xfrm>
            <a:off x="-812800" y="666750"/>
            <a:ext cx="7975600" cy="1130300"/>
          </a:xfrm>
          <a:prstGeom prst="rect">
            <a:avLst/>
          </a:prstGeom>
        </p:spPr>
      </p:pic>
      <p:pic>
        <p:nvPicPr>
          <p:cNvPr id="9" name="Picture 9"/>
          <p:cNvPicPr>
            <a:picLocks noChangeAspect="1"/>
          </p:cNvPicPr>
          <p:nvPr/>
        </p:nvPicPr>
        <p:blipFill>
          <a:blip r:embed="rId5"/>
          <a:stretch>
            <a:fillRect/>
          </a:stretch>
        </p:blipFill>
        <p:spPr>
          <a:xfrm rot="-13500000">
            <a:off x="5994400" y="774700"/>
            <a:ext cx="838200" cy="838200"/>
          </a:xfrm>
          <a:prstGeom prst="rect">
            <a:avLst/>
          </a:prstGeom>
        </p:spPr>
      </p:pic>
      <p:sp>
        <p:nvSpPr>
          <p:cNvPr id="16" name="TextBox 16"/>
          <p:cNvSpPr txBox="1"/>
          <p:nvPr/>
        </p:nvSpPr>
        <p:spPr>
          <a:xfrm>
            <a:off x="-76200" y="876300"/>
            <a:ext cx="6311900" cy="736600"/>
          </a:xfrm>
          <a:prstGeom prst="rect">
            <a:avLst/>
          </a:prstGeom>
        </p:spPr>
        <p:txBody>
          <a:bodyPr lIns="0" tIns="0" rIns="0" bIns="0" rtlCol="0" anchor="t"/>
          <a:lstStyle/>
          <a:p>
            <a:pPr lvl="0" algn="ctr">
              <a:lnSpc>
                <a:spcPct val="116199"/>
              </a:lnSpc>
            </a:pPr>
            <a:r>
              <a:rPr lang="en-US" altLang="ko-KR" sz="4000">
                <a:solidFill>
                  <a:srgbClr val="000000"/>
                </a:solidFill>
                <a:latin typeface="나눔스퀘어_ac Bold" panose="020B0600000101010101" pitchFamily="50" charset="-127"/>
                <a:ea typeface="나눔스퀘어_ac Bold" panose="020B0600000101010101" pitchFamily="50" charset="-127"/>
              </a:rPr>
              <a:t>AI Model Development</a:t>
            </a:r>
            <a:endParaRPr lang="ko-KR" sz="40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36" name="직사각형 35"/>
          <p:cNvSpPr/>
          <p:nvPr/>
        </p:nvSpPr>
        <p:spPr>
          <a:xfrm>
            <a:off x="1143000" y="1943100"/>
            <a:ext cx="8534400" cy="759952"/>
          </a:xfrm>
          <a:prstGeom prst="rect">
            <a:avLst/>
          </a:prstGeom>
        </p:spPr>
        <p:txBody>
          <a:bodyPr wrap="square">
            <a:spAutoFit/>
          </a:bodyPr>
          <a:lstStyle/>
          <a:p>
            <a:pPr>
              <a:lnSpc>
                <a:spcPct val="150000"/>
              </a:lnSpc>
            </a:pPr>
            <a:r>
              <a:rPr lang="en-US" altLang="ko-KR" sz="3200">
                <a:latin typeface="나눔스퀘어_ac Bold" panose="020B0600000101010101" pitchFamily="50" charset="-127"/>
                <a:ea typeface="나눔스퀘어_ac Bold" panose="020B0600000101010101" pitchFamily="50" charset="-127"/>
              </a:rPr>
              <a:t>Code Overview &amp; Functionalities</a:t>
            </a:r>
            <a:endParaRPr lang="ko-KR" altLang="en-US" sz="3200">
              <a:latin typeface="나눔스퀘어_ac Bold" panose="020B0600000101010101" pitchFamily="50" charset="-127"/>
              <a:ea typeface="나눔스퀘어_ac Bold" panose="020B0600000101010101" pitchFamily="50" charset="-127"/>
            </a:endParaRPr>
          </a:p>
        </p:txBody>
      </p:sp>
      <p:sp>
        <p:nvSpPr>
          <p:cNvPr id="3" name="직사각형 2"/>
          <p:cNvSpPr/>
          <p:nvPr/>
        </p:nvSpPr>
        <p:spPr>
          <a:xfrm>
            <a:off x="923544" y="2085639"/>
            <a:ext cx="108000" cy="659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p:cNvPicPr>
            <a:picLocks noChangeAspect="1"/>
          </p:cNvPicPr>
          <p:nvPr/>
        </p:nvPicPr>
        <p:blipFill>
          <a:blip r:embed="rId6"/>
          <a:stretch>
            <a:fillRect/>
          </a:stretch>
        </p:blipFill>
        <p:spPr>
          <a:xfrm>
            <a:off x="647700" y="2619753"/>
            <a:ext cx="9000000" cy="5263393"/>
          </a:xfrm>
          <a:prstGeom prst="rect">
            <a:avLst/>
          </a:prstGeom>
        </p:spPr>
      </p:pic>
      <p:pic>
        <p:nvPicPr>
          <p:cNvPr id="13" name="그림 12"/>
          <p:cNvPicPr>
            <a:picLocks noChangeAspect="1"/>
          </p:cNvPicPr>
          <p:nvPr/>
        </p:nvPicPr>
        <p:blipFill>
          <a:blip r:embed="rId7"/>
          <a:stretch>
            <a:fillRect/>
          </a:stretch>
        </p:blipFill>
        <p:spPr>
          <a:xfrm>
            <a:off x="8991600" y="2619753"/>
            <a:ext cx="9000000" cy="3169014"/>
          </a:xfrm>
          <a:prstGeom prst="rect">
            <a:avLst/>
          </a:prstGeom>
        </p:spPr>
      </p:pic>
      <p:sp>
        <p:nvSpPr>
          <p:cNvPr id="15" name="직사각형 14"/>
          <p:cNvSpPr/>
          <p:nvPr/>
        </p:nvSpPr>
        <p:spPr>
          <a:xfrm>
            <a:off x="715772" y="7967185"/>
            <a:ext cx="16856456" cy="738664"/>
          </a:xfrm>
          <a:prstGeom prst="rect">
            <a:avLst/>
          </a:prstGeom>
        </p:spPr>
        <p:txBody>
          <a:bodyPr wrap="square">
            <a:spAutoFit/>
          </a:bodyPr>
          <a:lstStyle/>
          <a:p>
            <a:pPr algn="ctr">
              <a:lnSpc>
                <a:spcPct val="150000"/>
              </a:lnSpc>
            </a:pPr>
            <a:r>
              <a:rPr lang="en-US" altLang="ko-KR" sz="2800">
                <a:latin typeface="나눔스퀘어_ac" panose="020B0600000101010101" pitchFamily="50" charset="-127"/>
                <a:ea typeface="나눔스퀘어_ac" panose="020B0600000101010101" pitchFamily="50" charset="-127"/>
              </a:rPr>
              <a:t>OpenAPI provides various version of ChatOpenAI. But we choose version of : </a:t>
            </a:r>
            <a:r>
              <a:rPr lang="en-US" altLang="ko-KR" sz="2800">
                <a:latin typeface="나눔스퀘어_ac Bold" panose="020B0600000101010101" pitchFamily="50" charset="-127"/>
                <a:ea typeface="나눔스퀘어_ac Bold" panose="020B0600000101010101" pitchFamily="50" charset="-127"/>
              </a:rPr>
              <a:t>GPT-3.5-turbo-0125</a:t>
            </a:r>
            <a:endParaRPr lang="ko-KR" altLang="en-US" sz="2800">
              <a:latin typeface="나눔스퀘어_ac Bold" panose="020B0600000101010101" pitchFamily="50" charset="-127"/>
              <a:ea typeface="나눔스퀘어_ac Bold" panose="020B0600000101010101" pitchFamily="50" charset="-127"/>
            </a:endParaRPr>
          </a:p>
        </p:txBody>
      </p:sp>
      <p:sp>
        <p:nvSpPr>
          <p:cNvPr id="17" name="TextBox 16"/>
          <p:cNvSpPr txBox="1"/>
          <p:nvPr/>
        </p:nvSpPr>
        <p:spPr>
          <a:xfrm>
            <a:off x="9990600" y="5215235"/>
            <a:ext cx="7002000" cy="461665"/>
          </a:xfrm>
          <a:prstGeom prst="rect">
            <a:avLst/>
          </a:prstGeom>
          <a:noFill/>
        </p:spPr>
        <p:txBody>
          <a:bodyPr wrap="square" rtlCol="0">
            <a:spAutoFit/>
          </a:bodyPr>
          <a:lstStyle/>
          <a:p>
            <a:r>
              <a:rPr lang="en-US" altLang="ko-KR" sz="2400">
                <a:latin typeface="나눔스퀘어_ac Bold" panose="020B0600000101010101" pitchFamily="50" charset="-127"/>
                <a:ea typeface="나눔스퀘어_ac Bold" panose="020B0600000101010101" pitchFamily="50" charset="-127"/>
              </a:rPr>
              <a:t>▲ Create Large Language Model (LLM) Object</a:t>
            </a:r>
            <a:endParaRPr lang="ko-KR" altLang="en-US" sz="240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318748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tretch>
            <a:fillRect/>
          </a:stretch>
        </p:blipFill>
        <p:spPr>
          <a:xfrm rot="10800000">
            <a:off x="647700" y="9283700"/>
            <a:ext cx="17030700" cy="25400"/>
          </a:xfrm>
          <a:prstGeom prst="rect">
            <a:avLst/>
          </a:prstGeom>
        </p:spPr>
      </p:pic>
      <p:pic>
        <p:nvPicPr>
          <p:cNvPr id="7" name="Picture 7"/>
          <p:cNvPicPr>
            <a:picLocks noChangeAspect="1"/>
          </p:cNvPicPr>
          <p:nvPr/>
        </p:nvPicPr>
        <p:blipFill>
          <a:blip r:embed="rId3"/>
          <a:stretch>
            <a:fillRect/>
          </a:stretch>
        </p:blipFill>
        <p:spPr>
          <a:xfrm>
            <a:off x="63500" y="1193800"/>
            <a:ext cx="18402300" cy="25400"/>
          </a:xfrm>
          <a:prstGeom prst="rect">
            <a:avLst/>
          </a:prstGeom>
        </p:spPr>
      </p:pic>
      <p:pic>
        <p:nvPicPr>
          <p:cNvPr id="8" name="Picture 8"/>
          <p:cNvPicPr>
            <a:picLocks noChangeAspect="1"/>
          </p:cNvPicPr>
          <p:nvPr/>
        </p:nvPicPr>
        <p:blipFill>
          <a:blip r:embed="rId4"/>
          <a:stretch>
            <a:fillRect/>
          </a:stretch>
        </p:blipFill>
        <p:spPr>
          <a:xfrm>
            <a:off x="-812800" y="666750"/>
            <a:ext cx="7975600" cy="1130300"/>
          </a:xfrm>
          <a:prstGeom prst="rect">
            <a:avLst/>
          </a:prstGeom>
        </p:spPr>
      </p:pic>
      <p:pic>
        <p:nvPicPr>
          <p:cNvPr id="9" name="Picture 9"/>
          <p:cNvPicPr>
            <a:picLocks noChangeAspect="1"/>
          </p:cNvPicPr>
          <p:nvPr/>
        </p:nvPicPr>
        <p:blipFill>
          <a:blip r:embed="rId5"/>
          <a:stretch>
            <a:fillRect/>
          </a:stretch>
        </p:blipFill>
        <p:spPr>
          <a:xfrm rot="-13500000">
            <a:off x="5994400" y="774700"/>
            <a:ext cx="838200" cy="838200"/>
          </a:xfrm>
          <a:prstGeom prst="rect">
            <a:avLst/>
          </a:prstGeom>
        </p:spPr>
      </p:pic>
      <p:sp>
        <p:nvSpPr>
          <p:cNvPr id="16" name="TextBox 16"/>
          <p:cNvSpPr txBox="1"/>
          <p:nvPr/>
        </p:nvSpPr>
        <p:spPr>
          <a:xfrm>
            <a:off x="-76200" y="876300"/>
            <a:ext cx="6311900" cy="736600"/>
          </a:xfrm>
          <a:prstGeom prst="rect">
            <a:avLst/>
          </a:prstGeom>
        </p:spPr>
        <p:txBody>
          <a:bodyPr lIns="0" tIns="0" rIns="0" bIns="0" rtlCol="0" anchor="t"/>
          <a:lstStyle/>
          <a:p>
            <a:pPr lvl="0" algn="ctr">
              <a:lnSpc>
                <a:spcPct val="116199"/>
              </a:lnSpc>
            </a:pPr>
            <a:r>
              <a:rPr lang="en-US" altLang="ko-KR" sz="4000">
                <a:solidFill>
                  <a:srgbClr val="000000"/>
                </a:solidFill>
                <a:latin typeface="나눔스퀘어_ac Bold" panose="020B0600000101010101" pitchFamily="50" charset="-127"/>
                <a:ea typeface="나눔스퀘어_ac Bold" panose="020B0600000101010101" pitchFamily="50" charset="-127"/>
              </a:rPr>
              <a:t>AI Model Development</a:t>
            </a:r>
            <a:endParaRPr lang="ko-KR" sz="4000" b="0" i="0" u="none" strike="noStrike">
              <a:solidFill>
                <a:srgbClr val="000000"/>
              </a:solidFill>
              <a:latin typeface="나눔스퀘어_ac Bold" panose="020B0600000101010101" pitchFamily="50" charset="-127"/>
              <a:ea typeface="나눔스퀘어_ac Bold" panose="020B0600000101010101" pitchFamily="50" charset="-127"/>
            </a:endParaRPr>
          </a:p>
        </p:txBody>
      </p:sp>
      <p:sp>
        <p:nvSpPr>
          <p:cNvPr id="36" name="직사각형 35"/>
          <p:cNvSpPr/>
          <p:nvPr/>
        </p:nvSpPr>
        <p:spPr>
          <a:xfrm>
            <a:off x="1143000" y="1943100"/>
            <a:ext cx="8534400" cy="759952"/>
          </a:xfrm>
          <a:prstGeom prst="rect">
            <a:avLst/>
          </a:prstGeom>
        </p:spPr>
        <p:txBody>
          <a:bodyPr wrap="square">
            <a:spAutoFit/>
          </a:bodyPr>
          <a:lstStyle/>
          <a:p>
            <a:pPr>
              <a:lnSpc>
                <a:spcPct val="150000"/>
              </a:lnSpc>
            </a:pPr>
            <a:r>
              <a:rPr lang="en-US" altLang="ko-KR" sz="3200">
                <a:latin typeface="나눔스퀘어_ac Bold" panose="020B0600000101010101" pitchFamily="50" charset="-127"/>
                <a:ea typeface="나눔스퀘어_ac Bold" panose="020B0600000101010101" pitchFamily="50" charset="-127"/>
              </a:rPr>
              <a:t>Code Overview &amp; Functionalities</a:t>
            </a:r>
            <a:endParaRPr lang="ko-KR" altLang="en-US" sz="3200">
              <a:latin typeface="나눔스퀘어_ac Bold" panose="020B0600000101010101" pitchFamily="50" charset="-127"/>
              <a:ea typeface="나눔스퀘어_ac Bold" panose="020B0600000101010101" pitchFamily="50" charset="-127"/>
            </a:endParaRPr>
          </a:p>
        </p:txBody>
      </p:sp>
      <p:sp>
        <p:nvSpPr>
          <p:cNvPr id="3" name="직사각형 2"/>
          <p:cNvSpPr/>
          <p:nvPr/>
        </p:nvSpPr>
        <p:spPr>
          <a:xfrm>
            <a:off x="923544" y="2085639"/>
            <a:ext cx="108000" cy="659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p:cNvGrpSpPr/>
          <p:nvPr/>
        </p:nvGrpSpPr>
        <p:grpSpPr>
          <a:xfrm>
            <a:off x="2378075" y="2336800"/>
            <a:ext cx="13773150" cy="4648200"/>
            <a:chOff x="2257425" y="4610100"/>
            <a:chExt cx="13773150" cy="4648200"/>
          </a:xfrm>
        </p:grpSpPr>
        <p:pic>
          <p:nvPicPr>
            <p:cNvPr id="18" name="그림 17"/>
            <p:cNvPicPr>
              <a:picLocks noChangeAspect="1"/>
            </p:cNvPicPr>
            <p:nvPr/>
          </p:nvPicPr>
          <p:blipFill>
            <a:blip r:embed="rId6"/>
            <a:stretch>
              <a:fillRect/>
            </a:stretch>
          </p:blipFill>
          <p:spPr>
            <a:xfrm>
              <a:off x="2257425" y="4610100"/>
              <a:ext cx="13773150" cy="4648200"/>
            </a:xfrm>
            <a:prstGeom prst="rect">
              <a:avLst/>
            </a:prstGeom>
          </p:spPr>
        </p:pic>
        <p:sp>
          <p:nvSpPr>
            <p:cNvPr id="19" name="TextBox 18"/>
            <p:cNvSpPr txBox="1"/>
            <p:nvPr/>
          </p:nvSpPr>
          <p:spPr>
            <a:xfrm>
              <a:off x="5649350" y="8568035"/>
              <a:ext cx="7002000" cy="461665"/>
            </a:xfrm>
            <a:prstGeom prst="rect">
              <a:avLst/>
            </a:prstGeom>
            <a:noFill/>
          </p:spPr>
          <p:txBody>
            <a:bodyPr wrap="square" rtlCol="0">
              <a:spAutoFit/>
            </a:bodyPr>
            <a:lstStyle/>
            <a:p>
              <a:pPr algn="ctr"/>
              <a:r>
                <a:rPr lang="en-US" altLang="ko-KR" sz="2400">
                  <a:latin typeface="나눔스퀘어_ac Bold" panose="020B0600000101010101" pitchFamily="50" charset="-127"/>
                  <a:ea typeface="나눔스퀘어_ac Bold" panose="020B0600000101010101" pitchFamily="50" charset="-127"/>
                </a:rPr>
                <a:t>▲ Load Example .pdf File for RAG</a:t>
              </a:r>
              <a:endParaRPr lang="ko-KR" altLang="en-US" sz="2400">
                <a:latin typeface="나눔스퀘어_ac Bold" panose="020B0600000101010101" pitchFamily="50" charset="-127"/>
                <a:ea typeface="나눔스퀘어_ac Bold" panose="020B0600000101010101" pitchFamily="50" charset="-127"/>
              </a:endParaRPr>
            </a:p>
          </p:txBody>
        </p:sp>
      </p:grpSp>
      <p:sp>
        <p:nvSpPr>
          <p:cNvPr id="20" name="직사각형 19"/>
          <p:cNvSpPr/>
          <p:nvPr/>
        </p:nvSpPr>
        <p:spPr>
          <a:xfrm>
            <a:off x="734822" y="7313584"/>
            <a:ext cx="16856456" cy="1384995"/>
          </a:xfrm>
          <a:prstGeom prst="rect">
            <a:avLst/>
          </a:prstGeom>
        </p:spPr>
        <p:txBody>
          <a:bodyPr wrap="square">
            <a:spAutoFit/>
          </a:bodyPr>
          <a:lstStyle/>
          <a:p>
            <a:pPr algn="ctr">
              <a:lnSpc>
                <a:spcPct val="150000"/>
              </a:lnSpc>
            </a:pPr>
            <a:r>
              <a:rPr lang="en-US" altLang="ko-KR" sz="2800">
                <a:latin typeface="나눔스퀘어_ac" panose="020B0600000101010101" pitchFamily="50" charset="-127"/>
                <a:ea typeface="나눔스퀘어_ac" panose="020B0600000101010101" pitchFamily="50" charset="-127"/>
              </a:rPr>
              <a:t>We use PyPDFLoader for loading documents on model in this baseline code.</a:t>
            </a:r>
            <a:endParaRPr lang="en-US" altLang="ko-KR" sz="2800">
              <a:latin typeface="나눔스퀘어_ac Bold" panose="020B0600000101010101" pitchFamily="50" charset="-127"/>
              <a:ea typeface="나눔스퀘어_ac Bold" panose="020B0600000101010101" pitchFamily="50" charset="-127"/>
            </a:endParaRPr>
          </a:p>
          <a:p>
            <a:pPr algn="ctr">
              <a:lnSpc>
                <a:spcPct val="150000"/>
              </a:lnSpc>
            </a:pPr>
            <a:r>
              <a:rPr lang="en-US" altLang="ko-KR" sz="2800">
                <a:latin typeface="나눔스퀘어_ac Bold" panose="020B0600000101010101" pitchFamily="50" charset="-127"/>
                <a:ea typeface="나눔스퀘어_ac Bold" panose="020B0600000101010101" pitchFamily="50" charset="-127"/>
              </a:rPr>
              <a:t>It is pretty fast because it is a rule-based document loader!</a:t>
            </a:r>
            <a:endParaRPr lang="en-US" altLang="ko-KR" sz="2800">
              <a:latin typeface="나눔스퀘어_ac" panose="020B0600000101010101" pitchFamily="50" charset="-127"/>
              <a:ea typeface="나눔스퀘어_ac" panose="020B0600000101010101" pitchFamily="50" charset="-127"/>
            </a:endParaRPr>
          </a:p>
        </p:txBody>
      </p:sp>
    </p:spTree>
    <p:extLst>
      <p:ext uri="{BB962C8B-B14F-4D97-AF65-F5344CB8AC3E}">
        <p14:creationId xmlns:p14="http://schemas.microsoft.com/office/powerpoint/2010/main" val="20822697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TotalTime>
  <Words>1547</Words>
  <Application>Microsoft Office PowerPoint</Application>
  <PresentationFormat>사용자 지정</PresentationFormat>
  <Paragraphs>289</Paragraphs>
  <Slides>33</Slides>
  <Notes>0</Notes>
  <HiddenSlides>0</HiddenSlides>
  <MMClips>1</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33</vt:i4>
      </vt:variant>
    </vt:vector>
  </HeadingPairs>
  <TitlesOfParts>
    <vt:vector size="42" baseType="lpstr">
      <vt:lpstr>나눔스퀘어_ac Bold</vt:lpstr>
      <vt:lpstr>Calibri</vt:lpstr>
      <vt:lpstr>나눔스퀘어_ac ExtraBold</vt:lpstr>
      <vt:lpstr>Anek Bangla SemiBold</vt:lpstr>
      <vt:lpstr>Arial Unicode MS</vt:lpstr>
      <vt:lpstr>JetBrains Mono</vt:lpstr>
      <vt:lpstr>나눔스퀘어_ac</vt:lpstr>
      <vt:lpstr>Arial</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지희 황</cp:lastModifiedBy>
  <cp:revision>37</cp:revision>
  <dcterms:created xsi:type="dcterms:W3CDTF">2006-08-16T00:00:00Z</dcterms:created>
  <dcterms:modified xsi:type="dcterms:W3CDTF">2024-10-31T23:20:05Z</dcterms:modified>
</cp:coreProperties>
</file>